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8"/>
  </p:notesMasterIdLst>
  <p:sldIdLst>
    <p:sldId id="256" r:id="rId2"/>
    <p:sldId id="483" r:id="rId3"/>
    <p:sldId id="486" r:id="rId4"/>
    <p:sldId id="485" r:id="rId5"/>
    <p:sldId id="487" r:id="rId6"/>
    <p:sldId id="340" r:id="rId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D53ADC5-54DD-47E1-B975-D8A2408151D5}" type="datetimeFigureOut">
              <a:rPr lang="pl-PL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4B78177-38B0-4167-858F-CE331226FB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0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4F48845-6222-404D-A213-0504FAC22398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E2C9-5EC1-4029-81D9-8C55E952F4D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1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89304-4BDE-414E-8183-F5D0622EF420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5D7E-C13F-434F-AF4D-8AE1DDF1868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18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79946-3F9D-4EED-AE41-D1D5B61BD35F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E7B3-7DF5-4AD1-A171-AF373053C0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601DF-4511-4BB7-90F0-881A36176F25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C0520-6E32-40BE-BB73-FBE750B5C40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7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6C7CE-476A-40AF-8E86-76E98C9F7D41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4D448-75FF-40A2-80CC-7380AFCFD1C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D4A0A-524E-4F9D-9EC4-9019FA0EFD8C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CC657-1441-488D-B816-50B1E49B8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7E2F6-F46E-42BD-A8FA-106E8D5F8492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BD697-BEFB-4D21-88CD-CF13CD1DE9B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56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E709A-71D1-45FA-A3E7-808C3BD7479F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64C95-5FBD-4BA8-94DF-D87BA47CEEB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33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508A7-10AC-4D68-B3F8-4967059121D3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7E6F6-F0A5-4CCE-96C7-064A8153C92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10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4AA84-E6A3-4900-BD98-88D4EDD5D6AE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27C1F-174C-4E69-9AC9-1800A4DABA7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87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B924E-721B-4126-AC5C-A1D3597F0DD0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6E5AA-4551-4BC2-BCED-6F423266E6F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2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C06CA5C-3A8F-4B41-95EC-CD85BDC7D71F}" type="datetimeFigureOut">
              <a:rPr lang="pl-PL" smtClean="0"/>
              <a:pPr>
                <a:defRPr/>
              </a:pPr>
              <a:t>19.03.2018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021A0A1-6645-4F29-94A6-525E8AE1E6C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41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j.mazurczak@plot.poznan.p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4CF90465-8664-4E0C-B046-ECFFDD6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6575196" cy="1463040"/>
          </a:xfrm>
        </p:spPr>
        <p:txBody>
          <a:bodyPr>
            <a:normAutofit/>
          </a:bodyPr>
          <a:lstStyle/>
          <a:p>
            <a:r>
              <a:rPr lang="pl-PL" dirty="0"/>
              <a:t>City </a:t>
            </a:r>
            <a:r>
              <a:rPr lang="pl-PL" dirty="0" err="1"/>
              <a:t>Tax</a:t>
            </a:r>
            <a:r>
              <a:rPr lang="pl-PL" dirty="0"/>
              <a:t> – </a:t>
            </a:r>
            <a:r>
              <a:rPr lang="pl-PL"/>
              <a:t>przykłady rozwiązań</a:t>
            </a:r>
            <a:endParaRPr lang="pl-PL" dirty="0"/>
          </a:p>
        </p:txBody>
      </p:sp>
      <p:sp>
        <p:nvSpPr>
          <p:cNvPr id="14338" name="Podtytuł 2"/>
          <p:cNvSpPr>
            <a:spLocks noGrp="1"/>
          </p:cNvSpPr>
          <p:nvPr>
            <p:ph type="body" sz="half" idx="2"/>
          </p:nvPr>
        </p:nvSpPr>
        <p:spPr>
          <a:xfrm>
            <a:off x="8823489" y="5182202"/>
            <a:ext cx="2592372" cy="13317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Tw Cen MT"/>
              <a:buBlip>
                <a:blip r:embed="rId2"/>
              </a:buBlip>
            </a:pPr>
            <a:r>
              <a:rPr lang="pl-PL" dirty="0">
                <a:solidFill>
                  <a:srgbClr val="1E57A0"/>
                </a:solidFill>
              </a:rPr>
              <a:t> Poznańska Lokalna Organizacja Turystyczna, </a:t>
            </a:r>
            <a:r>
              <a:rPr lang="pl-PL" dirty="0" err="1">
                <a:solidFill>
                  <a:srgbClr val="1E57A0"/>
                </a:solidFill>
              </a:rPr>
              <a:t>Poznan</a:t>
            </a:r>
            <a:r>
              <a:rPr lang="pl-PL" dirty="0">
                <a:solidFill>
                  <a:srgbClr val="1E57A0"/>
                </a:solidFill>
              </a:rPr>
              <a:t> </a:t>
            </a:r>
            <a:r>
              <a:rPr lang="pl-PL" dirty="0" err="1">
                <a:solidFill>
                  <a:srgbClr val="1E57A0"/>
                </a:solidFill>
              </a:rPr>
              <a:t>Convention</a:t>
            </a:r>
            <a:r>
              <a:rPr lang="pl-PL" dirty="0">
                <a:solidFill>
                  <a:srgbClr val="1E57A0"/>
                </a:solidFill>
              </a:rPr>
              <a:t> </a:t>
            </a:r>
            <a:r>
              <a:rPr lang="pl-PL" dirty="0" err="1">
                <a:solidFill>
                  <a:srgbClr val="1E57A0"/>
                </a:solidFill>
              </a:rPr>
              <a:t>Bureau</a:t>
            </a:r>
            <a:endParaRPr lang="pl-PL" dirty="0">
              <a:solidFill>
                <a:srgbClr val="1E57A0"/>
              </a:solidFill>
            </a:endParaRPr>
          </a:p>
        </p:txBody>
      </p:sp>
      <p:pic>
        <p:nvPicPr>
          <p:cNvPr id="1028" name="Picture 4" descr="Znalezione obrazy dla zapytania opłata klimatyczna">
            <a:extLst>
              <a:ext uri="{FF2B5EF4-FFF2-40B4-BE49-F238E27FC236}">
                <a16:creationId xmlns:a16="http://schemas.microsoft.com/office/drawing/2014/main" id="{36FBA453-B24E-4967-843D-F575CF2212F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4" b="21914"/>
          <a:stretch>
            <a:fillRect/>
          </a:stretch>
        </p:blipFill>
        <p:spPr bwMode="auto">
          <a:xfrm>
            <a:off x="0" y="0"/>
            <a:ext cx="12188952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C:\Users\J\Desktop\PCB\Prezentacje\logo pcb pase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697" y="1003204"/>
            <a:ext cx="42545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ＭＳ Ｐゴシック" pitchFamily="34" charset="-128"/>
              </a:rPr>
              <a:t>Sposób naliczania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332FF7-BC4C-4F38-89CE-F4DC3107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43" y="6315074"/>
            <a:ext cx="1596763" cy="5091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867B54A-0DEE-44D0-B90B-38F1D4F8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217" y="6248400"/>
            <a:ext cx="1247775" cy="5524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3BBEF1-8C75-4A59-9453-C01293664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13" y="1718278"/>
            <a:ext cx="4151915" cy="413651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74DDBBE-11CA-4993-8989-BA71BEC3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196" y="1765320"/>
            <a:ext cx="677879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Informacja o podatku w opisie,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podatek wliczony w cenę jak śniadanie (</a:t>
            </a:r>
            <a:r>
              <a:rPr lang="de-DE" altLang="pl-PL" sz="1600" dirty="0">
                <a:solidFill>
                  <a:srgbClr val="1E57A0"/>
                </a:solidFill>
                <a:latin typeface="Myriad Pro" pitchFamily="34" charset="0"/>
              </a:rPr>
              <a:t>“Preise pro Zimmer, inkl. Ortstaxe”</a:t>
            </a: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)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lub płatny ekstra na koniec pobytu na osobno wystawionym dokumencie</a:t>
            </a:r>
          </a:p>
        </p:txBody>
      </p:sp>
      <p:pic>
        <p:nvPicPr>
          <p:cNvPr id="11" name="Picture 2" descr="Znalezione obrazy dla zapytania city tax hotel">
            <a:extLst>
              <a:ext uri="{FF2B5EF4-FFF2-40B4-BE49-F238E27FC236}">
                <a16:creationId xmlns:a16="http://schemas.microsoft.com/office/drawing/2014/main" id="{DDF2DCA7-5AAE-4E18-A0DB-19868464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48" y="3216750"/>
            <a:ext cx="4577391" cy="23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7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C:\Users\J\Desktop\PCB\Prezentacje\logo pcb pase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5354425" y="1800520"/>
            <a:ext cx="6526982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Stała kwota (Brugia 2 euro, Praga 15 koron, Lizbona 1 euro,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pl-PL" altLang="pl-PL" sz="1600" dirty="0">
              <a:solidFill>
                <a:srgbClr val="1E57A0"/>
              </a:solidFill>
              <a:latin typeface="Myriad Pro" pitchFamily="34" charset="0"/>
            </a:endParaRP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Stała kwota w zależności od rodzaju zakwaterowania (Paryż od 0,2 euro do 1,5 euro, 0,83 euro do 1,65 euro, Hamburg od ,50 euro do 4 euro, Ateny od 0,50 do 4 euro, Rzym od 3 do 7 euro, Mediolan od 2 do 5 euro, Florencja od 1 do 5 euro, Słowenia 0,60 do 1,25 euro)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endParaRPr lang="pl-PL" altLang="pl-PL" sz="1600" dirty="0">
              <a:solidFill>
                <a:srgbClr val="1E57A0"/>
              </a:solidFill>
              <a:latin typeface="Myriad Pro" pitchFamily="34" charset="0"/>
            </a:endParaRP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% od ceny pokoju netto (np. Berlin 5%, Dortmund 7,5%, Drezno 6,66%, Wiedeń 3,2%, Budapeszt 4%, Amsterdam 5%, Rumunia 1%).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endParaRPr lang="pl-PL" altLang="pl-PL" sz="1600" dirty="0">
              <a:solidFill>
                <a:srgbClr val="1E57A0"/>
              </a:solidFill>
              <a:latin typeface="Myriad Pro" pitchFamily="34" charset="0"/>
            </a:endParaRP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Inne algorytmy: np. Bruksela (w zależności od liczby pokoi w hotelu, standardu i lokalizacji, np. </a:t>
            </a:r>
            <a:r>
              <a:rPr lang="pl-PL" altLang="pl-PL" sz="1600" dirty="0" err="1">
                <a:solidFill>
                  <a:srgbClr val="1E57A0"/>
                </a:solidFill>
                <a:latin typeface="Myriad Pro" pitchFamily="34" charset="0"/>
              </a:rPr>
              <a:t>Novotel</a:t>
            </a: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 – 7,5 euro), Chorwacja (4 kategorie, 4 sezony, 16 stawek)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endParaRPr lang="pl-PL" altLang="pl-PL" sz="1600" dirty="0">
              <a:solidFill>
                <a:srgbClr val="1E57A0"/>
              </a:solidFill>
              <a:latin typeface="Myriad Pro" pitchFamily="34" charset="0"/>
            </a:endParaRP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Wciąż miasta wolne od podatku, poza PL: Madryt, Londyn.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endParaRPr lang="pl-PL" altLang="pl-PL" sz="1200" dirty="0">
              <a:solidFill>
                <a:srgbClr val="1E57A0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697" y="1003204"/>
            <a:ext cx="42545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ＭＳ Ｐゴシック" pitchFamily="34" charset="-128"/>
              </a:rPr>
              <a:t>Sposób naliczania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98AA8BB-5659-48AD-9C1D-56F4507B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00" y="1866508"/>
            <a:ext cx="4621689" cy="411008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6332FF7-BC4C-4F38-89CE-F4DC31077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643" y="6315074"/>
            <a:ext cx="1596763" cy="5091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867B54A-0DEE-44D0-B90B-38F1D4F86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217" y="6248400"/>
            <a:ext cx="12477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C:\Users\J\Desktop\PCB\Prezentacje\logo pcb pase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6332FF7-BC4C-4F38-89CE-F4DC3107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43" y="6315074"/>
            <a:ext cx="1596763" cy="5091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867B54A-0DEE-44D0-B90B-38F1D4F8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217" y="6248400"/>
            <a:ext cx="1247775" cy="55245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199C876-C148-445D-B46D-7DAB2A733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66" y="1498781"/>
            <a:ext cx="6442139" cy="30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Berlin: 25 mln euro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Amsterdam: 66 mln euro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Rotterdam: 3,6 mln euro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Lizbona: 15 mln euro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Barcelona: 23 mln euro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Rzym: 126 mln euro (!)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Mediolan: 41,5 mln euro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600" dirty="0">
                <a:solidFill>
                  <a:srgbClr val="1E57A0"/>
                </a:solidFill>
                <a:latin typeface="Myriad Pro" pitchFamily="34" charset="0"/>
              </a:rPr>
              <a:t>Florencja: 30 mln euro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7D8104C-91BB-41CD-BA31-73AAB667B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24" y="1498782"/>
            <a:ext cx="4410075" cy="430530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6C3782B-D78C-4197-BD1E-BA9A3EEDE704}"/>
              </a:ext>
            </a:extLst>
          </p:cNvPr>
          <p:cNvSpPr txBox="1"/>
          <p:nvPr/>
        </p:nvSpPr>
        <p:spPr>
          <a:xfrm>
            <a:off x="557624" y="751200"/>
            <a:ext cx="42545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ＭＳ Ｐゴシック" pitchFamily="34" charset="-128"/>
              </a:rPr>
              <a:t>Dochody z podatku</a:t>
            </a:r>
          </a:p>
        </p:txBody>
      </p:sp>
    </p:spTree>
    <p:extLst>
      <p:ext uri="{BB962C8B-B14F-4D97-AF65-F5344CB8AC3E}">
        <p14:creationId xmlns:p14="http://schemas.microsoft.com/office/powerpoint/2010/main" val="77789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C:\Users\J\Desktop\PCB\Prezentacje\logo pcb pase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6332FF7-BC4C-4F38-89CE-F4DC3107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43" y="6315074"/>
            <a:ext cx="1596763" cy="5091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867B54A-0DEE-44D0-B90B-38F1D4F8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217" y="6248400"/>
            <a:ext cx="1247775" cy="5524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0915DDF-F5B5-4AA0-830E-4AFF5CFE1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24" y="1228763"/>
            <a:ext cx="3877131" cy="4650316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4D41A590-6F7F-4AE7-8F66-C1D45BDCF291}"/>
              </a:ext>
            </a:extLst>
          </p:cNvPr>
          <p:cNvSpPr txBox="1"/>
          <p:nvPr/>
        </p:nvSpPr>
        <p:spPr>
          <a:xfrm>
            <a:off x="557624" y="609589"/>
            <a:ext cx="42545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ＭＳ Ｐゴシック" pitchFamily="34" charset="-128"/>
              </a:rPr>
              <a:t>Dystrybucja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39EAA6F-276E-40BA-91ED-16806F35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166" y="1228763"/>
            <a:ext cx="6434351" cy="36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srgbClr val="1E57A0"/>
                </a:solidFill>
                <a:latin typeface="Myriad Pro" pitchFamily="34" charset="0"/>
              </a:rPr>
              <a:t>Turystyka: promocja, infrastruktura, granty, inwestycje, atrakcje turystyczne, zoo.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1800" dirty="0">
              <a:solidFill>
                <a:srgbClr val="1E57A0"/>
              </a:solidFill>
              <a:latin typeface="Myriad Pro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800" dirty="0">
                <a:solidFill>
                  <a:srgbClr val="1E57A0"/>
                </a:solidFill>
                <a:latin typeface="Myriad Pro" pitchFamily="34" charset="0"/>
              </a:rPr>
              <a:t>Budżet miasta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800" dirty="0">
                <a:solidFill>
                  <a:srgbClr val="1E57A0"/>
                </a:solidFill>
                <a:latin typeface="Myriad Pro" pitchFamily="34" charset="0"/>
              </a:rPr>
              <a:t>Całość na turystykę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800" dirty="0">
                <a:solidFill>
                  <a:srgbClr val="1E57A0"/>
                </a:solidFill>
                <a:latin typeface="Myriad Pro" pitchFamily="34" charset="0"/>
              </a:rPr>
              <a:t>Określony % na turystykę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800" dirty="0">
                <a:solidFill>
                  <a:srgbClr val="1E57A0"/>
                </a:solidFill>
                <a:latin typeface="Myriad Pro" pitchFamily="34" charset="0"/>
              </a:rPr>
              <a:t>Corocznie określany % na turystykę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1800" dirty="0">
                <a:solidFill>
                  <a:srgbClr val="1E57A0"/>
                </a:solidFill>
                <a:latin typeface="Myriad Pro" pitchFamily="34" charset="0"/>
              </a:rPr>
              <a:t>Nieformalne ustalenia – np. połowa na turystykę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pl-PL" altLang="pl-PL" sz="1800" dirty="0">
              <a:solidFill>
                <a:srgbClr val="1E57A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6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Jan Mazurczak,</a:t>
            </a:r>
          </a:p>
          <a:p>
            <a:r>
              <a:rPr lang="pl-PL" sz="1400" dirty="0">
                <a:hlinkClick r:id="rId2"/>
              </a:rPr>
              <a:t>E: j.mazurczak@plot.poznan.pl</a:t>
            </a:r>
            <a:endParaRPr lang="pl-PL" sz="1400" dirty="0"/>
          </a:p>
          <a:p>
            <a:r>
              <a:rPr lang="pl-PL" sz="1400" dirty="0"/>
              <a:t>T: 601 319 109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5BB0351-1676-4354-8F80-8858331BE5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21983"/>
          <a:stretch>
            <a:fillRect/>
          </a:stretch>
        </p:blipFill>
        <p:spPr>
          <a:xfrm>
            <a:off x="0" y="0"/>
            <a:ext cx="12188952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2457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29266</TotalTime>
  <Words>312</Words>
  <Application>Microsoft Office PowerPoint</Application>
  <PresentationFormat>Panoramiczny</PresentationFormat>
  <Paragraphs>37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Myriad Pro</vt:lpstr>
      <vt:lpstr>Tw Cen MT</vt:lpstr>
      <vt:lpstr>Tw Cen MT Condensed</vt:lpstr>
      <vt:lpstr>Wingdings 3</vt:lpstr>
      <vt:lpstr>Integralny</vt:lpstr>
      <vt:lpstr>City Tax – przykłady rozwiązań</vt:lpstr>
      <vt:lpstr>Prezentacja programu PowerPoint</vt:lpstr>
      <vt:lpstr>Prezentacja programu PowerPoint</vt:lpstr>
      <vt:lpstr>Prezentacja programu PowerPoint</vt:lpstr>
      <vt:lpstr>Prezentacja programu PowerPoint</vt:lpstr>
      <vt:lpstr>Dziękuję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information</dc:title>
  <dc:creator>Jan</dc:creator>
  <cp:lastModifiedBy>Jan Mazurczak</cp:lastModifiedBy>
  <cp:revision>176</cp:revision>
  <cp:lastPrinted>2014-02-25T13:10:52Z</cp:lastPrinted>
  <dcterms:created xsi:type="dcterms:W3CDTF">2013-03-08T13:54:47Z</dcterms:created>
  <dcterms:modified xsi:type="dcterms:W3CDTF">2018-03-19T10:40:56Z</dcterms:modified>
</cp:coreProperties>
</file>