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6" r:id="rId16"/>
    <p:sldId id="279" r:id="rId17"/>
    <p:sldId id="282" r:id="rId18"/>
    <p:sldId id="283" r:id="rId19"/>
    <p:sldId id="287" r:id="rId20"/>
    <p:sldId id="288" r:id="rId21"/>
    <p:sldId id="289" r:id="rId22"/>
    <p:sldId id="290" r:id="rId23"/>
    <p:sldId id="292" r:id="rId24"/>
    <p:sldId id="293" r:id="rId25"/>
    <p:sldId id="294" r:id="rId26"/>
    <p:sldId id="295" r:id="rId27"/>
    <p:sldId id="277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17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24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99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510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8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77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5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79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13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4FA4-08F5-4850-AA08-F30AD7147BE1}" type="datetimeFigureOut">
              <a:rPr lang="pl-PL" smtClean="0"/>
              <a:t>2018-03-14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A9BE-97BE-4CE0-99A6-AF1B96CFC1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7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urier.pap.pl/depesza/158424/Prawie-45-mln-zl-wynosza-dochody-polskich-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108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1204" y="1735214"/>
            <a:ext cx="7886700" cy="3387572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n-lt"/>
              </a:rPr>
              <a:t>Opłata turystyczna/pobytowa</a:t>
            </a:r>
          </a:p>
        </p:txBody>
      </p:sp>
    </p:spTree>
    <p:extLst>
      <p:ext uri="{BB962C8B-B14F-4D97-AF65-F5344CB8AC3E}">
        <p14:creationId xmlns:p14="http://schemas.microsoft.com/office/powerpoint/2010/main" val="33138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872714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>
                <a:solidFill>
                  <a:srgbClr val="002060"/>
                </a:solidFill>
              </a:rPr>
              <a:t>Rada gminy powinna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mieć kompetencje</a:t>
            </a:r>
            <a:r>
              <a:rPr lang="pl-PL" sz="3600" dirty="0">
                <a:solidFill>
                  <a:srgbClr val="002060"/>
                </a:solidFill>
              </a:rPr>
              <a:t>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do wprowadzenia opłaty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na terenie </a:t>
            </a:r>
            <a:r>
              <a:rPr lang="pl-PL" sz="3600" b="1" dirty="0">
                <a:solidFill>
                  <a:srgbClr val="002060"/>
                </a:solidFill>
              </a:rPr>
              <a:t>całej gminy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lub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>
                <a:solidFill>
                  <a:srgbClr val="002060"/>
                </a:solidFill>
              </a:rPr>
              <a:t>w poszczególnych miejscowościach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b="1" dirty="0">
                <a:solidFill>
                  <a:srgbClr val="002060"/>
                </a:solidFill>
              </a:rPr>
              <a:t>z możliwością różnicowania stawki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>
                <a:solidFill>
                  <a:srgbClr val="002060"/>
                </a:solidFill>
              </a:rPr>
              <a:t>w tych miejscowościach.</a:t>
            </a:r>
          </a:p>
        </p:txBody>
      </p:sp>
    </p:spTree>
    <p:extLst>
      <p:ext uri="{BB962C8B-B14F-4D97-AF65-F5344CB8AC3E}">
        <p14:creationId xmlns:p14="http://schemas.microsoft.com/office/powerpoint/2010/main" val="256549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980737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W ustawie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o podatkach i opłatach lokalnych </a:t>
            </a:r>
            <a:r>
              <a:rPr lang="pl-PL" sz="4400" dirty="0">
                <a:solidFill>
                  <a:srgbClr val="002060"/>
                </a:solidFill>
              </a:rPr>
              <a:t>określona byłaby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maksymalna wysokość stawki</a:t>
            </a:r>
            <a:r>
              <a:rPr lang="pl-PL" sz="4400" dirty="0">
                <a:solidFill>
                  <a:srgbClr val="002060"/>
                </a:solidFill>
              </a:rPr>
              <a:t>,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dirty="0">
                <a:solidFill>
                  <a:srgbClr val="002060"/>
                </a:solidFill>
              </a:rPr>
              <a:t>której gminy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dirty="0">
                <a:solidFill>
                  <a:srgbClr val="002060"/>
                </a:solidFill>
              </a:rPr>
              <a:t>nie mogłyby przekroczyć.</a:t>
            </a:r>
          </a:p>
        </p:txBody>
      </p:sp>
    </p:spTree>
    <p:extLst>
      <p:ext uri="{BB962C8B-B14F-4D97-AF65-F5344CB8AC3E}">
        <p14:creationId xmlns:p14="http://schemas.microsoft.com/office/powerpoint/2010/main" val="12902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"/>
            <a:ext cx="9144000" cy="6854171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582717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Maksymalna stawka „wyjściowa” </a:t>
            </a:r>
            <a:r>
              <a:rPr lang="pl-PL" sz="4400" dirty="0">
                <a:solidFill>
                  <a:srgbClr val="002060"/>
                </a:solidFill>
              </a:rPr>
              <a:t>mogłaby być równa maksymalnej stawce </a:t>
            </a:r>
            <a:r>
              <a:rPr lang="pl-PL" sz="4400" b="1" dirty="0">
                <a:solidFill>
                  <a:srgbClr val="002060"/>
                </a:solidFill>
              </a:rPr>
              <a:t>opłaty miejscowej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tj. </a:t>
            </a:r>
            <a:r>
              <a:rPr lang="pl-PL" sz="4400" b="1" dirty="0">
                <a:solidFill>
                  <a:srgbClr val="002060"/>
                </a:solidFill>
              </a:rPr>
              <a:t>2,22 zł/dzień </a:t>
            </a:r>
            <a:r>
              <a:rPr lang="pl-PL" sz="4400" dirty="0">
                <a:solidFill>
                  <a:srgbClr val="002060"/>
                </a:solidFill>
              </a:rPr>
              <a:t>(stawka w 2018 r.).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>
                <a:solidFill>
                  <a:srgbClr val="002060"/>
                </a:solidFill>
              </a:rPr>
              <a:t>(obwieszczenie Ministra Rozwoju i Finansów z dn. 28.07.2017 r.                    w sprawie górnych granic stawek kwotowych podatków i opłat- MP.               z 2017 r. poz.800)</a:t>
            </a:r>
          </a:p>
        </p:txBody>
      </p:sp>
    </p:spTree>
    <p:extLst>
      <p:ext uri="{BB962C8B-B14F-4D97-AF65-F5344CB8AC3E}">
        <p14:creationId xmlns:p14="http://schemas.microsoft.com/office/powerpoint/2010/main" val="98242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872714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4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Stawka maksymalna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podlegałaby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corocznej indeksacji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o stopień </a:t>
            </a:r>
            <a:r>
              <a:rPr lang="pl-PL" sz="4400" b="1" dirty="0">
                <a:solidFill>
                  <a:srgbClr val="002060"/>
                </a:solidFill>
              </a:rPr>
              <a:t>inflacji</a:t>
            </a:r>
            <a:r>
              <a:rPr lang="pl-PL" sz="4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56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type="body" idx="4294967295"/>
          </p:nvPr>
        </p:nvSpPr>
        <p:spPr>
          <a:xfrm>
            <a:off x="179512" y="872714"/>
            <a:ext cx="8784976" cy="5112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sz="4000" b="1" dirty="0">
                <a:solidFill>
                  <a:srgbClr val="002060"/>
                </a:solidFill>
              </a:rPr>
              <a:t>Pobór opłaty </a:t>
            </a:r>
            <a:r>
              <a:rPr lang="pl-PL" sz="4000" dirty="0">
                <a:solidFill>
                  <a:srgbClr val="002060"/>
                </a:solidFill>
              </a:rPr>
              <a:t>mógłby </a:t>
            </a:r>
          </a:p>
          <a:p>
            <a:pPr marL="0" indent="0" algn="ctr">
              <a:buNone/>
            </a:pPr>
            <a:r>
              <a:rPr lang="pl-PL" sz="4000" dirty="0">
                <a:solidFill>
                  <a:srgbClr val="002060"/>
                </a:solidFill>
              </a:rPr>
              <a:t>odbywać się także </a:t>
            </a:r>
          </a:p>
          <a:p>
            <a:pPr marL="0" indent="0" algn="ctr">
              <a:buNone/>
            </a:pPr>
            <a:r>
              <a:rPr lang="pl-PL" sz="4000" dirty="0">
                <a:solidFill>
                  <a:srgbClr val="002060"/>
                </a:solidFill>
              </a:rPr>
              <a:t>poprzez </a:t>
            </a:r>
            <a:r>
              <a:rPr lang="pl-PL" sz="4000" b="1" dirty="0">
                <a:solidFill>
                  <a:srgbClr val="002060"/>
                </a:solidFill>
              </a:rPr>
              <a:t>inkasentów</a:t>
            </a:r>
            <a:r>
              <a:rPr lang="pl-PL" sz="4000" dirty="0">
                <a:solidFill>
                  <a:srgbClr val="00206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sz="4000" dirty="0">
                <a:solidFill>
                  <a:srgbClr val="002060"/>
                </a:solidFill>
              </a:rPr>
              <a:t>których ustalałaby rada gminy </a:t>
            </a:r>
          </a:p>
          <a:p>
            <a:pPr marL="0" indent="0" algn="ctr">
              <a:buNone/>
            </a:pPr>
            <a:r>
              <a:rPr lang="pl-PL" sz="4000" b="1" dirty="0">
                <a:solidFill>
                  <a:srgbClr val="002060"/>
                </a:solidFill>
              </a:rPr>
              <a:t>w drodze uchwały</a:t>
            </a:r>
            <a:r>
              <a:rPr lang="pl-PL" sz="4000" dirty="0">
                <a:solidFill>
                  <a:srgbClr val="00206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pl-PL" sz="4000" dirty="0">
                <a:solidFill>
                  <a:srgbClr val="002060"/>
                </a:solidFill>
              </a:rPr>
              <a:t>w uchwale można określić </a:t>
            </a:r>
            <a:br>
              <a:rPr lang="pl-PL" sz="4000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wynagrodzenie</a:t>
            </a:r>
            <a:r>
              <a:rPr lang="pl-PL" sz="4000" dirty="0">
                <a:solidFill>
                  <a:srgbClr val="002060"/>
                </a:solidFill>
              </a:rPr>
              <a:t> za inkaso.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3244335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dirty="0">
              <a:solidFill>
                <a:srgbClr val="006BB7"/>
              </a:solidFill>
            </a:endParaRPr>
          </a:p>
        </p:txBody>
      </p:sp>
      <p:sp>
        <p:nvSpPr>
          <p:cNvPr id="10" name="AutoShape 2" descr="Znalezione obrazy dla zapytania interreg central eur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 descr="Znalezione obrazy dla zapytania interreg central europe"/>
          <p:cNvSpPr>
            <a:spLocks noChangeAspect="1" noChangeArrowheads="1"/>
          </p:cNvSpPr>
          <p:nvPr/>
        </p:nvSpPr>
        <p:spPr bwMode="auto">
          <a:xfrm>
            <a:off x="307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76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3244335"/>
            <a:ext cx="87129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l-PL" dirty="0">
              <a:solidFill>
                <a:srgbClr val="006BB7"/>
              </a:solidFill>
            </a:endParaRPr>
          </a:p>
        </p:txBody>
      </p:sp>
      <p:sp>
        <p:nvSpPr>
          <p:cNvPr id="10" name="AutoShape 2" descr="Znalezione obrazy dla zapytania interreg central eur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4" descr="Znalezione obrazy dla zapytania interreg central europe"/>
          <p:cNvSpPr>
            <a:spLocks noChangeAspect="1" noChangeArrowheads="1"/>
          </p:cNvSpPr>
          <p:nvPr/>
        </p:nvSpPr>
        <p:spPr bwMode="auto">
          <a:xfrm>
            <a:off x="307975" y="79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938"/>
            <a:ext cx="7246620" cy="922797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type="body" idx="4294967295"/>
          </p:nvPr>
        </p:nvSpPr>
        <p:spPr>
          <a:xfrm>
            <a:off x="612775" y="872714"/>
            <a:ext cx="8784976" cy="5112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chemeClr val="bg1"/>
                </a:solidFill>
              </a:rPr>
              <a:t>Propozycja rozwiązań szczegółowych</a:t>
            </a:r>
          </a:p>
          <a:p>
            <a:pPr marL="0" indent="0">
              <a:buNone/>
            </a:pPr>
            <a:endParaRPr lang="pl-PL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002060"/>
                </a:solidFill>
              </a:rPr>
              <a:t>Wprowadzenie opłaty pobytowej/turystycznej wiązałoby się ze zmianą przepisów:</a:t>
            </a:r>
          </a:p>
          <a:p>
            <a:pPr marL="0" indent="0">
              <a:buNone/>
            </a:pPr>
            <a:endParaRPr lang="pl-PL" sz="32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2060"/>
                </a:solidFill>
              </a:rPr>
              <a:t> ustawy o podatkach i opłatach lokalnych;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200" dirty="0">
                <a:solidFill>
                  <a:srgbClr val="002060"/>
                </a:solidFill>
              </a:rPr>
              <a:t> ustawy o dochodach jednostek samorządu    terytorialn</a:t>
            </a:r>
            <a:r>
              <a:rPr lang="pl-PL" sz="3600" dirty="0">
                <a:solidFill>
                  <a:srgbClr val="002060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4267383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1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33"/>
            <a:ext cx="5854936" cy="1422773"/>
          </a:xfrm>
          <a:prstGeom prst="rect">
            <a:avLst/>
          </a:prstGeom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438912" y="982134"/>
            <a:ext cx="8244230" cy="5352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3700" dirty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pl-PL" sz="3700" dirty="0">
                <a:solidFill>
                  <a:srgbClr val="002060"/>
                </a:solidFill>
              </a:rPr>
            </a:br>
            <a:r>
              <a:rPr lang="pl-PL" sz="3700" dirty="0">
                <a:solidFill>
                  <a:srgbClr val="002060"/>
                </a:solidFill>
              </a:rPr>
              <a:t>„</a:t>
            </a:r>
            <a:r>
              <a:rPr lang="pl-PL" sz="4900" b="1" dirty="0">
                <a:solidFill>
                  <a:srgbClr val="002060"/>
                </a:solidFill>
              </a:rPr>
              <a:t>Art. 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800" b="1" dirty="0">
                <a:solidFill>
                  <a:srgbClr val="002060"/>
                </a:solidFill>
              </a:rPr>
              <a:t>a) ust.1. </a:t>
            </a:r>
            <a:r>
              <a:rPr lang="pl-PL" sz="3700" dirty="0">
                <a:solidFill>
                  <a:srgbClr val="002060"/>
                </a:solidFill>
              </a:rPr>
              <a:t>Rada gminy może wprowadzić opłatę turystyczną. Opłatę turystyczną pobiera się od osób fizycznych przebywających dłużej niż dobę w </a:t>
            </a:r>
            <a:r>
              <a:rPr lang="pl-PL" sz="3700" u="sng" dirty="0">
                <a:solidFill>
                  <a:srgbClr val="002060"/>
                </a:solidFill>
              </a:rPr>
              <a:t>miejscowościach, w których opłata została wprowadzona </a:t>
            </a:r>
            <a:r>
              <a:rPr lang="pl-PL" sz="3700" dirty="0">
                <a:solidFill>
                  <a:srgbClr val="002060"/>
                </a:solidFill>
              </a:rPr>
              <a:t>– za każdą rozpoczętą </a:t>
            </a:r>
            <a:r>
              <a:rPr lang="pl-PL" sz="3700" u="sng" dirty="0">
                <a:solidFill>
                  <a:srgbClr val="002060"/>
                </a:solidFill>
              </a:rPr>
              <a:t>dobę pobytu</a:t>
            </a:r>
            <a:r>
              <a:rPr lang="pl-PL" sz="37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b="1" dirty="0">
                <a:solidFill>
                  <a:srgbClr val="002060"/>
                </a:solidFill>
              </a:rPr>
              <a:t>b) ust.2  otrzymuje brzmienie :</a:t>
            </a:r>
            <a:r>
              <a:rPr lang="pl-PL" sz="3700" dirty="0">
                <a:solidFill>
                  <a:srgbClr val="002060"/>
                </a:solidFill>
              </a:rPr>
              <a:t>Opłaty turystycznej oraz opłaty uzdrowiskowej nie pobiera się: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1)  pod warunkiem wzajemności - od członków personelu przedstawicielstw dyplomatycznych i urzędów konsularnych oraz innych osób zrównanych z nimi na podstawie ustaw, umów lub zwyczajów międzynarodowych, jeżeli nie są obywatelami polskimi i nie mają miejsca pobytu stałego na terytorium Rzeczypospolitej Polskiej;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2) od osób przebywających w szpitalach;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3) od osób niewidomych i ich przewodników;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4) od podatników podatku od nieruchomości z tytułu posiadania domów letniskowych położonych  w miejscowości, w której pobiera się opłatę turystyczną albo uzdrowiskową;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5) od zorganizowanych grup dzieci i młodzieży szkolnej.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dirty="0">
                <a:solidFill>
                  <a:srgbClr val="002060"/>
                </a:solidFill>
              </a:rPr>
              <a:t>c) </a:t>
            </a:r>
            <a:r>
              <a:rPr lang="pl-PL" sz="3700" b="1" dirty="0">
                <a:solidFill>
                  <a:srgbClr val="002060"/>
                </a:solidFill>
              </a:rPr>
              <a:t>ust 2a otrzymuje brzmienie: „2a. </a:t>
            </a:r>
            <a:r>
              <a:rPr lang="pl-PL" sz="3700" dirty="0">
                <a:solidFill>
                  <a:srgbClr val="002060"/>
                </a:solidFill>
              </a:rPr>
              <a:t>Od osób, od których pobierana jest opłata uzdrowiskowa, nie pobiera się opłaty turystycznej”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b="1" dirty="0">
                <a:solidFill>
                  <a:srgbClr val="002060"/>
                </a:solidFill>
              </a:rPr>
              <a:t>d) e)  </a:t>
            </a:r>
            <a:r>
              <a:rPr lang="pl-PL" sz="3700" dirty="0">
                <a:solidFill>
                  <a:srgbClr val="002060"/>
                </a:solidFill>
              </a:rPr>
              <a:t>uchyla się ust. 3, ust.4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700" b="1" dirty="0">
                <a:solidFill>
                  <a:srgbClr val="002060"/>
                </a:solidFill>
              </a:rPr>
              <a:t> f) ust.5 otrzymuje brzmienie: </a:t>
            </a:r>
            <a:r>
              <a:rPr lang="pl-PL" sz="3700" dirty="0">
                <a:solidFill>
                  <a:srgbClr val="002060"/>
                </a:solidFill>
              </a:rPr>
              <a:t>Rada gminy ustala miejscowości, w których pobiera się opłatę turystyczną oraz stawki opłaty turystycznej w tych miejscowościach. Możliwe jest różnicowanie stawek ze względu na lokalizację i rodzaj obiektu w którym opłata jest pobierana”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38912" y="1062182"/>
            <a:ext cx="59341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Zmiany w ustawie o podatkach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i opłatach lokalnych</a:t>
            </a:r>
            <a:endParaRPr lang="pl-PL" sz="32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846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3786"/>
            <a:ext cx="6502401" cy="1339492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66491" y="1292890"/>
            <a:ext cx="8272912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sz="3500" b="1" dirty="0">
                <a:solidFill>
                  <a:schemeClr val="bg1"/>
                </a:solidFill>
              </a:rPr>
              <a:t>Zmiany w ustawie o podatkach </a:t>
            </a:r>
            <a:br>
              <a:rPr lang="pl-PL" sz="3500" b="1" dirty="0">
                <a:solidFill>
                  <a:schemeClr val="bg1"/>
                </a:solidFill>
              </a:rPr>
            </a:br>
            <a:r>
              <a:rPr lang="pl-PL" sz="3500" b="1" dirty="0">
                <a:solidFill>
                  <a:schemeClr val="bg1"/>
                </a:solidFill>
              </a:rPr>
              <a:t>i opłatach lokalnych</a:t>
            </a:r>
            <a:endParaRPr lang="pl-PL" sz="3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w art. 19 </a:t>
            </a:r>
            <a:r>
              <a:rPr lang="pl-PL" sz="240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a) </a:t>
            </a:r>
            <a:r>
              <a:rPr lang="pl-PL" sz="2400" dirty="0">
                <a:solidFill>
                  <a:srgbClr val="002060"/>
                </a:solidFill>
              </a:rPr>
              <a:t>pkt 1 lit. „</a:t>
            </a:r>
            <a:r>
              <a:rPr lang="pl-PL" sz="2400" b="1" dirty="0">
                <a:solidFill>
                  <a:srgbClr val="002060"/>
                </a:solidFill>
              </a:rPr>
              <a:t>b”</a:t>
            </a:r>
            <a:r>
              <a:rPr lang="pl-PL" sz="2400" dirty="0">
                <a:solidFill>
                  <a:srgbClr val="002060"/>
                </a:solidFill>
              </a:rPr>
              <a:t> otrzymuje brzmienie: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„b) </a:t>
            </a:r>
            <a:r>
              <a:rPr lang="pl-PL" sz="2400" dirty="0">
                <a:solidFill>
                  <a:srgbClr val="002060"/>
                </a:solidFill>
              </a:rPr>
              <a:t>stawka opłaty turystycznej nie może przekroczyć </a:t>
            </a:r>
            <a:r>
              <a:rPr lang="pl-PL" sz="2400" u="sng" dirty="0">
                <a:solidFill>
                  <a:srgbClr val="002060"/>
                </a:solidFill>
              </a:rPr>
              <a:t>2,22 zł dziennie</a:t>
            </a:r>
            <a:r>
              <a:rPr lang="pl-PL" sz="2400" dirty="0">
                <a:solidFill>
                  <a:srgbClr val="002060"/>
                </a:solidFill>
              </a:rPr>
              <a:t>”;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c) </a:t>
            </a:r>
            <a:r>
              <a:rPr lang="pl-PL" sz="2400" dirty="0">
                <a:solidFill>
                  <a:srgbClr val="002060"/>
                </a:solidFill>
              </a:rPr>
              <a:t>pkt 2 otrzymuje brzmienie: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„2) </a:t>
            </a:r>
            <a:r>
              <a:rPr lang="pl-PL" sz="2400" b="1" dirty="0">
                <a:solidFill>
                  <a:srgbClr val="002060"/>
                </a:solidFill>
              </a:rPr>
              <a:t>może</a:t>
            </a:r>
            <a:r>
              <a:rPr lang="pl-PL" sz="2400" dirty="0">
                <a:solidFill>
                  <a:srgbClr val="002060"/>
                </a:solidFill>
              </a:rPr>
              <a:t> zarządzić pobór tych opłat w drodze inkasa oraz określić inkasentów i wysokość wynagrodzenia za inkaso, a także może wprowadzić obowiązek prowadzenia przez inkasentów ewidencji osób, o których mowa w art. 17 ust. 1, zobowiązanych do uiszczania opłaty turystycznej oraz określić szczegółowy zakres danych zawartych w tej ewidencji, uwzględniając konieczność zapewnienia prawidłowego poboru opłaty turystycznej.”;</a:t>
            </a:r>
          </a:p>
        </p:txBody>
      </p:sp>
    </p:spTree>
    <p:extLst>
      <p:ext uri="{BB962C8B-B14F-4D97-AF65-F5344CB8AC3E}">
        <p14:creationId xmlns:p14="http://schemas.microsoft.com/office/powerpoint/2010/main" val="218520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41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1672"/>
            <a:ext cx="7154265" cy="456187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347133" y="880534"/>
            <a:ext cx="8361323" cy="54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400" b="1" dirty="0">
              <a:solidFill>
                <a:schemeClr val="tx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2060"/>
                </a:solidFill>
              </a:rPr>
              <a:t>Art.2</a:t>
            </a:r>
            <a:r>
              <a:rPr lang="pl-PL" sz="2400" dirty="0">
                <a:solidFill>
                  <a:srgbClr val="002060"/>
                </a:solidFill>
              </a:rPr>
              <a:t>.  W ustawie z dnia 13 listopada 2003 r. o dochodach jednostek samorządu terytorialnego (Dz. U. z 2017 r. poz.1453) wprowadza się następujące zmiany: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Art.  4 ust. 1 pkt 2 lit „c” otrzymuje brzmienie: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„c) turystycznej, uzdrowiskowej i od posiadania psów”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Art. 3</a:t>
            </a:r>
            <a:r>
              <a:rPr lang="pl-PL" sz="2400" dirty="0">
                <a:solidFill>
                  <a:srgbClr val="002060"/>
                </a:solidFill>
              </a:rPr>
              <a:t>. ustawa wchodzi w życie z dniem...</a:t>
            </a:r>
          </a:p>
          <a:p>
            <a:pPr marL="0" indent="0">
              <a:buNone/>
            </a:pPr>
            <a:endParaRPr lang="pl-PL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3786"/>
            <a:ext cx="6502401" cy="133949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10215" y="1211672"/>
            <a:ext cx="5989012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200" b="1" dirty="0">
                <a:solidFill>
                  <a:schemeClr val="bg1"/>
                </a:solidFill>
              </a:rPr>
              <a:t>Zmiany w ustawie o podatkach </a:t>
            </a:r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i opłatach lokalnych</a:t>
            </a: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9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53542" y="1829291"/>
            <a:ext cx="823691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4300" b="1" dirty="0">
                <a:solidFill>
                  <a:srgbClr val="002060"/>
                </a:solidFill>
              </a:rPr>
              <a:t>w 2017 r. w Polsce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dirty="0">
                <a:solidFill>
                  <a:srgbClr val="002060"/>
                </a:solidFill>
              </a:rPr>
              <a:t>funkcjonuje</a:t>
            </a:r>
            <a:r>
              <a:rPr lang="pl-PL" sz="4300" b="1" dirty="0">
                <a:solidFill>
                  <a:srgbClr val="002060"/>
                </a:solidFill>
              </a:rPr>
              <a:t>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2478 gmin </a:t>
            </a:r>
            <a:r>
              <a:rPr lang="pl-PL" sz="2100" b="1" dirty="0">
                <a:solidFill>
                  <a:srgbClr val="002060"/>
                </a:solidFill>
              </a:rPr>
              <a:t>(źródło: GUS);</a:t>
            </a:r>
            <a:endParaRPr lang="pl-PL" sz="4300" b="1" dirty="0">
              <a:solidFill>
                <a:srgbClr val="002060"/>
              </a:solidFill>
            </a:endParaRPr>
          </a:p>
          <a:p>
            <a:pPr algn="ctr"/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2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145"/>
            <a:ext cx="5530291" cy="121432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47685" y="1035824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l-PL" sz="3200" b="1" dirty="0">
              <a:solidFill>
                <a:srgbClr val="002060"/>
              </a:solidFill>
            </a:endParaRPr>
          </a:p>
          <a:p>
            <a:pPr lvl="0"/>
            <a:r>
              <a:rPr lang="pl-PL" sz="2800" b="1" dirty="0">
                <a:solidFill>
                  <a:schemeClr val="bg1"/>
                </a:solidFill>
              </a:rPr>
              <a:t>Obecny stan prawny dotyczący </a:t>
            </a:r>
            <a:br>
              <a:rPr lang="pl-PL" sz="2800" b="1" dirty="0">
                <a:solidFill>
                  <a:schemeClr val="bg1"/>
                </a:solidFill>
              </a:rPr>
            </a:br>
            <a:r>
              <a:rPr lang="pl-PL" sz="2800" b="1" dirty="0">
                <a:solidFill>
                  <a:schemeClr val="bg1"/>
                </a:solidFill>
              </a:rPr>
              <a:t>poboru opłaty miejscowej</a:t>
            </a:r>
          </a:p>
          <a:p>
            <a:pPr lvl="0" algn="ctr"/>
            <a:endParaRPr lang="pl-PL" sz="2800" b="1" dirty="0">
              <a:solidFill>
                <a:srgbClr val="002060"/>
              </a:solidFill>
            </a:endParaRPr>
          </a:p>
          <a:p>
            <a:r>
              <a:rPr lang="pl-PL" sz="3200" b="1" dirty="0">
                <a:solidFill>
                  <a:srgbClr val="002060"/>
                </a:solidFill>
              </a:rPr>
              <a:t>Opłata miejscowa została uregulowana </a:t>
            </a:r>
          </a:p>
          <a:p>
            <a:r>
              <a:rPr lang="pl-PL" sz="3200" b="1" dirty="0">
                <a:solidFill>
                  <a:srgbClr val="002060"/>
                </a:solidFill>
              </a:rPr>
              <a:t>w art. 17 i art. 19 pkt 1 lit. „b” </a:t>
            </a:r>
          </a:p>
          <a:p>
            <a:r>
              <a:rPr lang="pl-PL" sz="3200" b="1" dirty="0">
                <a:solidFill>
                  <a:srgbClr val="002060"/>
                </a:solidFill>
              </a:rPr>
              <a:t>ustawy z dnia 12 stycznia 1991 r. </a:t>
            </a:r>
          </a:p>
          <a:p>
            <a:r>
              <a:rPr lang="pl-PL" sz="3200" b="1" dirty="0">
                <a:solidFill>
                  <a:srgbClr val="002060"/>
                </a:solidFill>
              </a:rPr>
              <a:t>o podatkach i opłatach lokalnych </a:t>
            </a:r>
          </a:p>
          <a:p>
            <a:r>
              <a:rPr lang="pl-PL" sz="3200" b="1" dirty="0">
                <a:solidFill>
                  <a:srgbClr val="002060"/>
                </a:solidFill>
              </a:rPr>
              <a:t>(tj. Dz. U. z 2017, poz. 1785 </a:t>
            </a:r>
            <a:br>
              <a:rPr lang="pl-PL" sz="3200" b="1" dirty="0">
                <a:solidFill>
                  <a:srgbClr val="002060"/>
                </a:solidFill>
              </a:rPr>
            </a:br>
            <a:r>
              <a:rPr lang="pl-PL" sz="3200" b="1" dirty="0">
                <a:solidFill>
                  <a:srgbClr val="002060"/>
                </a:solidFill>
              </a:rPr>
              <a:t> – dalej: „</a:t>
            </a:r>
            <a:r>
              <a:rPr lang="pl-PL" sz="3200" b="1" dirty="0" err="1">
                <a:solidFill>
                  <a:srgbClr val="002060"/>
                </a:solidFill>
              </a:rPr>
              <a:t>u.p.o.l</a:t>
            </a:r>
            <a:r>
              <a:rPr lang="pl-PL" sz="3200" b="1" dirty="0">
                <a:solidFill>
                  <a:srgbClr val="002060"/>
                </a:solidFill>
              </a:rPr>
              <a:t>.”).</a:t>
            </a: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1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23802" y="872714"/>
            <a:ext cx="823691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200" b="1" dirty="0">
                <a:solidFill>
                  <a:srgbClr val="002060"/>
                </a:solidFill>
              </a:rPr>
              <a:t>w </a:t>
            </a:r>
            <a:r>
              <a:rPr lang="pl-PL" sz="3200" b="1" u="sng" dirty="0">
                <a:solidFill>
                  <a:srgbClr val="002060"/>
                </a:solidFill>
              </a:rPr>
              <a:t>2015 roku </a:t>
            </a:r>
            <a:br>
              <a:rPr lang="pl-PL" sz="3200" b="1" u="sng" dirty="0">
                <a:solidFill>
                  <a:srgbClr val="002060"/>
                </a:solidFill>
              </a:rPr>
            </a:br>
            <a:r>
              <a:rPr lang="pl-PL" sz="3200" b="1" dirty="0">
                <a:solidFill>
                  <a:srgbClr val="002060"/>
                </a:solidFill>
              </a:rPr>
              <a:t>opłatę miejscową </a:t>
            </a:r>
            <a:br>
              <a:rPr lang="pl-PL" sz="3200" b="1" dirty="0">
                <a:solidFill>
                  <a:srgbClr val="002060"/>
                </a:solidFill>
              </a:rPr>
            </a:br>
            <a:r>
              <a:rPr lang="pl-PL" sz="3200" dirty="0">
                <a:solidFill>
                  <a:srgbClr val="002060"/>
                </a:solidFill>
              </a:rPr>
              <a:t>pobierało</a:t>
            </a:r>
            <a:r>
              <a:rPr lang="pl-PL" sz="3200" b="1" dirty="0">
                <a:solidFill>
                  <a:srgbClr val="002060"/>
                </a:solidFill>
              </a:rPr>
              <a:t> </a:t>
            </a:r>
            <a:r>
              <a:rPr lang="pl-PL" sz="5400" b="1" u="sng" dirty="0">
                <a:solidFill>
                  <a:srgbClr val="002060"/>
                </a:solidFill>
              </a:rPr>
              <a:t>239 gmin</a:t>
            </a:r>
            <a:r>
              <a:rPr lang="pl-PL" sz="3200" b="1" dirty="0">
                <a:solidFill>
                  <a:srgbClr val="002060"/>
                </a:solidFill>
              </a:rPr>
              <a:t>,</a:t>
            </a:r>
            <a:br>
              <a:rPr lang="pl-PL" sz="3200" b="1" dirty="0">
                <a:solidFill>
                  <a:srgbClr val="002060"/>
                </a:solidFill>
              </a:rPr>
            </a:br>
            <a:r>
              <a:rPr lang="pl-PL" sz="3200" b="1" dirty="0">
                <a:solidFill>
                  <a:srgbClr val="002060"/>
                </a:solidFill>
              </a:rPr>
              <a:t> </a:t>
            </a:r>
            <a:br>
              <a:rPr lang="pl-PL" sz="3200" b="1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a</a:t>
            </a:r>
            <a:r>
              <a:rPr lang="pl-PL" sz="2400" b="1" dirty="0">
                <a:solidFill>
                  <a:srgbClr val="002060"/>
                </a:solidFill>
              </a:rPr>
              <a:t> dochody ogółem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wykonane z tego tytułu </a:t>
            </a:r>
            <a:br>
              <a:rPr lang="pl-PL" sz="2400" b="1" dirty="0">
                <a:solidFill>
                  <a:srgbClr val="002060"/>
                </a:solidFill>
              </a:rPr>
            </a:br>
            <a:r>
              <a:rPr lang="pl-PL" sz="2400" b="1" dirty="0">
                <a:solidFill>
                  <a:srgbClr val="002060"/>
                </a:solidFill>
              </a:rPr>
              <a:t>wyniosły </a:t>
            </a:r>
            <a:r>
              <a:rPr lang="pl-PL" sz="2400" b="1" u="sng" dirty="0">
                <a:solidFill>
                  <a:srgbClr val="002060"/>
                </a:solidFill>
              </a:rPr>
              <a:t>29,8 mln zł</a:t>
            </a:r>
            <a:r>
              <a:rPr lang="pl-PL" sz="2400" b="1" dirty="0">
                <a:solidFill>
                  <a:srgbClr val="002060"/>
                </a:solidFill>
              </a:rPr>
              <a:t>;</a:t>
            </a:r>
          </a:p>
          <a:p>
            <a:pPr marL="0" indent="0" algn="ctr">
              <a:buNone/>
            </a:pPr>
            <a:endParaRPr lang="pl-PL" sz="3200" b="1" dirty="0">
              <a:solidFill>
                <a:srgbClr val="002060"/>
              </a:solidFill>
            </a:endParaRPr>
          </a:p>
          <a:p>
            <a:pPr algn="ctr"/>
            <a:endParaRPr lang="pl-PL" sz="32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32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32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0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360378" y="1483023"/>
            <a:ext cx="8236916" cy="281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dirty="0">
                <a:solidFill>
                  <a:srgbClr val="002060"/>
                </a:solidFill>
              </a:rPr>
              <a:t>opłatę </a:t>
            </a:r>
            <a:r>
              <a:rPr lang="pl-PL" sz="2400" dirty="0">
                <a:solidFill>
                  <a:srgbClr val="002060"/>
                </a:solidFill>
              </a:rPr>
              <a:t>pobierało także </a:t>
            </a:r>
            <a:r>
              <a:rPr lang="pl-PL" b="1" u="sng" dirty="0">
                <a:solidFill>
                  <a:srgbClr val="002060"/>
                </a:solidFill>
              </a:rPr>
              <a:t>25 miast </a:t>
            </a:r>
            <a:br>
              <a:rPr lang="pl-PL" b="1" u="sng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(w tym 6 miast na prawach powiatu), </a:t>
            </a:r>
            <a:br>
              <a:rPr lang="pl-PL" b="1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z czego uzyskały </a:t>
            </a:r>
            <a:r>
              <a:rPr lang="pl-PL" b="1" u="sng" dirty="0">
                <a:solidFill>
                  <a:srgbClr val="002060"/>
                </a:solidFill>
              </a:rPr>
              <a:t>14,7 mln zł </a:t>
            </a:r>
            <a:r>
              <a:rPr lang="pl-PL" b="1" dirty="0">
                <a:solidFill>
                  <a:srgbClr val="002060"/>
                </a:solidFill>
              </a:rPr>
              <a:t>wpływów;</a:t>
            </a:r>
            <a:br>
              <a:rPr lang="pl-PL" b="1" dirty="0">
                <a:solidFill>
                  <a:srgbClr val="002060"/>
                </a:solidFill>
              </a:rPr>
            </a:br>
            <a:endParaRPr lang="pl-PL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łącznie:</a:t>
            </a:r>
            <a:r>
              <a:rPr lang="pl-PL" u="sng" dirty="0">
                <a:solidFill>
                  <a:srgbClr val="002060"/>
                </a:solidFill>
              </a:rPr>
              <a:t> </a:t>
            </a:r>
            <a:br>
              <a:rPr lang="pl-PL" b="1" u="sng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264 gminy </a:t>
            </a:r>
            <a:r>
              <a:rPr lang="pl-PL" b="1" dirty="0">
                <a:solidFill>
                  <a:srgbClr val="002060"/>
                </a:solidFill>
              </a:rPr>
              <a:t>pobrały 44,5 mln zł</a:t>
            </a:r>
          </a:p>
          <a:p>
            <a:pPr marL="0" indent="0" algn="ctr">
              <a:buNone/>
            </a:pPr>
            <a:endParaRPr lang="pl-PL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b="1" u="sng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pl-PL" b="1" u="sng" dirty="0">
              <a:solidFill>
                <a:srgbClr val="002060"/>
              </a:solidFill>
            </a:endParaRPr>
          </a:p>
          <a:p>
            <a:pPr algn="ctr"/>
            <a:endParaRPr lang="pl-PL" b="1" dirty="0">
              <a:solidFill>
                <a:srgbClr val="002060"/>
              </a:solidFill>
            </a:endParaRPr>
          </a:p>
          <a:p>
            <a:pPr algn="ctr"/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41706" y="5874106"/>
            <a:ext cx="5274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solidFill>
                  <a:srgbClr val="002060"/>
                </a:solidFill>
              </a:rPr>
              <a:t>(źródło: </a:t>
            </a:r>
            <a:r>
              <a:rPr lang="pl-PL" sz="700" b="1" dirty="0">
                <a:solidFill>
                  <a:srgbClr val="002060"/>
                </a:solidFill>
                <a:hlinkClick r:id="rId3"/>
              </a:rPr>
              <a:t>http://kurier.pap.pl/depesza/158424/Prawie-45-mln-zl-wynosza-dochody-polskich-</a:t>
            </a:r>
            <a:endParaRPr lang="pl-PL" sz="700" b="1" dirty="0">
              <a:solidFill>
                <a:srgbClr val="002060"/>
              </a:solidFill>
            </a:endParaRPr>
          </a:p>
          <a:p>
            <a:pPr algn="ctr"/>
            <a:r>
              <a:rPr lang="pl-PL" sz="700" b="1" dirty="0">
                <a:solidFill>
                  <a:schemeClr val="accent1">
                    <a:lumMod val="75000"/>
                  </a:schemeClr>
                </a:solidFill>
              </a:rPr>
              <a:t>gmin-z-</a:t>
            </a:r>
            <a:r>
              <a:rPr lang="pl-PL" sz="700" b="1" dirty="0" err="1">
                <a:solidFill>
                  <a:schemeClr val="accent1">
                    <a:lumMod val="75000"/>
                  </a:schemeClr>
                </a:solidFill>
              </a:rPr>
              <a:t>oplaty</a:t>
            </a:r>
            <a:r>
              <a:rPr lang="pl-PL" sz="700" b="1" dirty="0">
                <a:solidFill>
                  <a:schemeClr val="accent1">
                    <a:lumMod val="75000"/>
                  </a:schemeClr>
                </a:solidFill>
              </a:rPr>
              <a:t>-miejscowej--Kto-ja-placi-i-ile-wynosza-stawki-)</a:t>
            </a:r>
          </a:p>
          <a:p>
            <a:pPr algn="ctr"/>
            <a:endParaRPr lang="pl-PL" sz="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2469" y="1492793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300" b="1" dirty="0">
                <a:solidFill>
                  <a:srgbClr val="002060"/>
                </a:solidFill>
              </a:rPr>
              <a:t>Projekt ustawy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do Sejmu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mogą wnieść:</a:t>
            </a:r>
          </a:p>
          <a:p>
            <a:pPr marL="0" indent="0" algn="ctr">
              <a:buNone/>
            </a:pPr>
            <a:endParaRPr lang="pl-PL" sz="1400" dirty="0">
              <a:solidFill>
                <a:srgbClr val="002060"/>
              </a:solidFill>
            </a:endParaRPr>
          </a:p>
          <a:p>
            <a:pPr algn="ctr"/>
            <a:r>
              <a:rPr lang="pl-PL" sz="1800" b="1" dirty="0">
                <a:solidFill>
                  <a:srgbClr val="002060"/>
                </a:solidFill>
              </a:rPr>
              <a:t>posłowie</a:t>
            </a:r>
            <a:r>
              <a:rPr lang="pl-PL" sz="1800" dirty="0">
                <a:solidFill>
                  <a:srgbClr val="002060"/>
                </a:solidFill>
              </a:rPr>
              <a:t> (poselskie projekty mogą wnosić </a:t>
            </a:r>
            <a:br>
              <a:rPr lang="pl-PL" sz="1800" dirty="0">
                <a:solidFill>
                  <a:srgbClr val="002060"/>
                </a:solidFill>
              </a:rPr>
            </a:br>
            <a:r>
              <a:rPr lang="pl-PL" sz="1800" dirty="0">
                <a:solidFill>
                  <a:srgbClr val="002060"/>
                </a:solidFill>
              </a:rPr>
              <a:t>komisje sejmowe lub grupa co najmniej 15 posłów);</a:t>
            </a:r>
          </a:p>
          <a:p>
            <a:pPr algn="ctr"/>
            <a:r>
              <a:rPr lang="pl-PL" sz="1800" b="1" dirty="0">
                <a:solidFill>
                  <a:srgbClr val="002060"/>
                </a:solidFill>
              </a:rPr>
              <a:t>Senat</a:t>
            </a:r>
            <a:r>
              <a:rPr lang="pl-PL" sz="1800" dirty="0">
                <a:solidFill>
                  <a:srgbClr val="002060"/>
                </a:solidFill>
              </a:rPr>
              <a:t> (konieczna jest uchwała całej izby);</a:t>
            </a:r>
          </a:p>
          <a:p>
            <a:pPr algn="ctr"/>
            <a:r>
              <a:rPr lang="pl-PL" sz="1800" b="1" dirty="0">
                <a:solidFill>
                  <a:srgbClr val="002060"/>
                </a:solidFill>
              </a:rPr>
              <a:t>Prezydent</a:t>
            </a:r>
            <a:r>
              <a:rPr lang="pl-PL" sz="1800" dirty="0">
                <a:solidFill>
                  <a:srgbClr val="002060"/>
                </a:solidFill>
              </a:rPr>
              <a:t>;</a:t>
            </a:r>
          </a:p>
          <a:p>
            <a:pPr algn="ctr"/>
            <a:r>
              <a:rPr lang="pl-PL" sz="1800" b="1" dirty="0">
                <a:solidFill>
                  <a:srgbClr val="002060"/>
                </a:solidFill>
              </a:rPr>
              <a:t>Rada Ministrów</a:t>
            </a:r>
            <a:r>
              <a:rPr lang="pl-PL" sz="1800" dirty="0">
                <a:solidFill>
                  <a:srgbClr val="002060"/>
                </a:solidFill>
              </a:rPr>
              <a:t>, czyli rząd.</a:t>
            </a:r>
          </a:p>
          <a:p>
            <a:pPr algn="ctr"/>
            <a:endParaRPr lang="pl-PL" sz="2100" b="1" u="sng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b="1" dirty="0">
              <a:solidFill>
                <a:srgbClr val="002060"/>
              </a:solidFill>
            </a:endParaRPr>
          </a:p>
          <a:p>
            <a:pPr algn="ctr"/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4010" y="1061195"/>
            <a:ext cx="79296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300" b="1" dirty="0">
                <a:solidFill>
                  <a:srgbClr val="002060"/>
                </a:solidFill>
              </a:rPr>
              <a:t>Argumenty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za zastąpieniem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opłaty miejscowej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opłatą turystyczną </a:t>
            </a: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gminy często nie mają wpływu na zanieczyszczenia pochodzące z gmin ościennych.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Często pomimo wdrożonych rozwiązań proekologicznych i tak nie udaje się osiągnąć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norm czystości powietrza pozwalających na wprowadzenie opłaty miejscowej </a:t>
            </a:r>
          </a:p>
          <a:p>
            <a:r>
              <a:rPr lang="pl-PL" sz="1600" dirty="0">
                <a:solidFill>
                  <a:srgbClr val="002060"/>
                </a:solidFill>
              </a:rPr>
              <a:t>opłata turystyczna nie byłaby nowym podatkiem – zastępowałaby jedynie opłatę miejscową</a:t>
            </a:r>
          </a:p>
          <a:p>
            <a:r>
              <a:rPr lang="pl-PL" sz="1600" dirty="0">
                <a:solidFill>
                  <a:srgbClr val="002060"/>
                </a:solidFill>
              </a:rPr>
              <a:t>wprowadzenie opłaty turystycznej nie będzie powodować likwidacji opłaty uzdrowiskowej, </a:t>
            </a:r>
            <a:br>
              <a:rPr lang="pl-PL" sz="1600" dirty="0">
                <a:solidFill>
                  <a:srgbClr val="002060"/>
                </a:solidFill>
              </a:rPr>
            </a:br>
            <a:r>
              <a:rPr lang="pl-PL" sz="1600" dirty="0">
                <a:solidFill>
                  <a:srgbClr val="002060"/>
                </a:solidFill>
              </a:rPr>
              <a:t>ale nie będzie można pobierać obu opłat jednocześnie</a:t>
            </a:r>
          </a:p>
          <a:p>
            <a:r>
              <a:rPr lang="pl-PL" sz="1600" dirty="0">
                <a:solidFill>
                  <a:srgbClr val="002060"/>
                </a:solidFill>
              </a:rPr>
              <a:t>zastąpienie opłaty miejscowej opłatą turystyczną nie wiąże się z żadnymi dodatkowymi wydatkami  ze strony Skarbu Państwa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100" dirty="0">
              <a:solidFill>
                <a:srgbClr val="002060"/>
              </a:solidFill>
            </a:endParaRP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100" b="1" u="sng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b="1" dirty="0">
              <a:solidFill>
                <a:srgbClr val="002060"/>
              </a:solidFill>
            </a:endParaRPr>
          </a:p>
          <a:p>
            <a:pPr algn="ctr"/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56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4010" y="1061197"/>
            <a:ext cx="7929676" cy="54200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300" b="1" dirty="0">
                <a:solidFill>
                  <a:srgbClr val="002060"/>
                </a:solidFill>
              </a:rPr>
              <a:t>Argumenty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za zastąpieniem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opłaty miejscowej </a:t>
            </a:r>
            <a:br>
              <a:rPr lang="pl-PL" sz="4300" b="1" dirty="0">
                <a:solidFill>
                  <a:srgbClr val="002060"/>
                </a:solidFill>
              </a:rPr>
            </a:br>
            <a:r>
              <a:rPr lang="pl-PL" sz="4300" b="1" dirty="0">
                <a:solidFill>
                  <a:srgbClr val="002060"/>
                </a:solidFill>
              </a:rPr>
              <a:t>opłatą turystyczną </a:t>
            </a: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zastąpienie opłaty miejscowej opłatą turystyczną spowoduje, że więcej gmin będzie mogło ją wprowadzić (w 2015r. Wprowadzona była w ok. 10% gmin)</a:t>
            </a:r>
          </a:p>
          <a:p>
            <a:r>
              <a:rPr lang="pl-PL" sz="1600" dirty="0">
                <a:solidFill>
                  <a:srgbClr val="002060"/>
                </a:solidFill>
              </a:rPr>
              <a:t>zwiększony ruch turystyczny korzystnie wpływa na stan gospodarki oraz wskaźniki mikro- i makroekonomiczne. Ze zjawiskiem tym  wiąże się także niewątpliwie - degradacja przestrzeni miejskiej. Środki na inwestowanie w infrastrukturę, ale także w ofertę kulturalną w tym przypadku powinny pochodzić w odpowiedniej proporcji od wszystkich, którzy z tego korzystają</a:t>
            </a:r>
          </a:p>
          <a:p>
            <a:r>
              <a:rPr lang="pl-PL" sz="1600" dirty="0">
                <a:solidFill>
                  <a:srgbClr val="002060"/>
                </a:solidFill>
              </a:rPr>
              <a:t>dochody z opłaty będą pochodziły od turystów, nie będą stanowiły obciążenia dla mieszkańców danej gminy. Co więcej partycypowanie w kosztach utrzymania gminy przez turystów korzystających z oferty jaką daje gmina, powoduje urzeczywistnienie zasady sprawiedliwości społecznej</a:t>
            </a:r>
            <a:endParaRPr lang="pl-PL" sz="32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100" dirty="0">
              <a:solidFill>
                <a:srgbClr val="002060"/>
              </a:solidFill>
            </a:endParaRP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2100" b="1" u="sng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b="1" dirty="0">
              <a:solidFill>
                <a:srgbClr val="002060"/>
              </a:solidFill>
            </a:endParaRPr>
          </a:p>
          <a:p>
            <a:pPr algn="ctr"/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33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4010" y="1031937"/>
            <a:ext cx="7929676" cy="542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000" b="1" dirty="0">
                <a:solidFill>
                  <a:srgbClr val="002060"/>
                </a:solidFill>
              </a:rPr>
              <a:t>Argumenty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za zastąpieniem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opłaty miejscowej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opłatą turystyczną </a:t>
            </a: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pPr algn="ctr"/>
            <a:r>
              <a:rPr lang="pl-PL" sz="1600" dirty="0">
                <a:solidFill>
                  <a:srgbClr val="002060"/>
                </a:solidFill>
              </a:rPr>
              <a:t>dochody z opłaty pozwolą gminom na finansowanie wydatków związanych z ruchem turystycznym (utrzymaniem czystości, rewitalizacją przestrzeni czy też poprawą bezpieczeństwa oraz promocją gminy), a także ochroną dziedzictwa historyczno-przyrodniczego</a:t>
            </a:r>
          </a:p>
          <a:p>
            <a:pPr algn="ctr"/>
            <a:r>
              <a:rPr lang="pl-PL" sz="1600" dirty="0">
                <a:solidFill>
                  <a:srgbClr val="002060"/>
                </a:solidFill>
              </a:rPr>
              <a:t>zastąpienie opłaty miejscowej opłatą turystyczną spowoduje, że  zobowiązani do jej opłaty będą mieli większą świadomość zasadności jej istnienia w porządku prawnym</a:t>
            </a:r>
            <a:endParaRPr lang="pl-PL" sz="4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8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534010" y="1046567"/>
            <a:ext cx="7929676" cy="54200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4000" b="1" dirty="0">
                <a:solidFill>
                  <a:srgbClr val="002060"/>
                </a:solidFill>
              </a:rPr>
              <a:t>Argumenty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za zastąpieniem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opłaty miejscowej 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opłatą turystyczną </a:t>
            </a:r>
          </a:p>
          <a:p>
            <a:pPr algn="ctr"/>
            <a:endParaRPr lang="pl-PL" sz="21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endParaRPr lang="pl-PL" sz="1600" dirty="0">
              <a:solidFill>
                <a:srgbClr val="002060"/>
              </a:solidFill>
            </a:endParaRPr>
          </a:p>
          <a:p>
            <a:r>
              <a:rPr lang="pl-PL" sz="1600" dirty="0">
                <a:solidFill>
                  <a:srgbClr val="002060"/>
                </a:solidFill>
              </a:rPr>
              <a:t>opłata turystyczna obowiązuje w wielu miastach zagranicznych odwiedzanych przez Polaków. Sztuczne ograniczenia (głównie związane z jakością powietrza) są tym samym dyskryminujące dla polskich gmin względem ich zagranicznych odpowiedników</a:t>
            </a:r>
          </a:p>
          <a:p>
            <a:r>
              <a:rPr lang="pl-PL" sz="1600" dirty="0">
                <a:solidFill>
                  <a:srgbClr val="002060"/>
                </a:solidFill>
              </a:rPr>
              <a:t>wysokość opłaty turystycznej w miastach zagranicznych jest co do zasady wyższa niż ta która będzie wprowadzona w Polsce. Jeżeli przyjąć maksymalną stawkę opłaty miejscowej będzie to około 0,5 euro i nie będzie żadną barierą dla odwiedzania polskich miast przez turystów zagranicznych</a:t>
            </a:r>
          </a:p>
          <a:p>
            <a:r>
              <a:rPr lang="pl-PL" sz="1600" dirty="0">
                <a:solidFill>
                  <a:srgbClr val="002060"/>
                </a:solidFill>
              </a:rPr>
              <a:t>w związku z tym, że maksymalna stawka będzie taka sama jak w przypadku obowiązującej dotychczas opłaty miejscowej, zastąpienie opłaty miejscowej opłatą turystyczną nie wpłynie też na decyzje turystów polskich o pobycie w polskich miejscowościach</a:t>
            </a:r>
          </a:p>
        </p:txBody>
      </p:sp>
    </p:spTree>
    <p:extLst>
      <p:ext uri="{BB962C8B-B14F-4D97-AF65-F5344CB8AC3E}">
        <p14:creationId xmlns:p14="http://schemas.microsoft.com/office/powerpoint/2010/main" val="3175070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8523"/>
            <a:ext cx="9144000" cy="6840954"/>
          </a:xfrm>
          <a:prstGeom prst="rect">
            <a:avLst/>
          </a:prstGeom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171892" y="1508417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800" dirty="0">
                <a:solidFill>
                  <a:schemeClr val="bg1"/>
                </a:solidFill>
              </a:rPr>
              <a:t>Dziękuję</a:t>
            </a:r>
            <a:r>
              <a:rPr lang="pl-PL" sz="48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7200" b="1" dirty="0">
                <a:solidFill>
                  <a:schemeClr val="bg1"/>
                </a:solidFill>
              </a:rPr>
              <a:t>za uwagę</a:t>
            </a:r>
          </a:p>
        </p:txBody>
      </p:sp>
    </p:spTree>
    <p:extLst>
      <p:ext uri="{BB962C8B-B14F-4D97-AF65-F5344CB8AC3E}">
        <p14:creationId xmlns:p14="http://schemas.microsoft.com/office/powerpoint/2010/main" val="420378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03503" y="1224872"/>
            <a:ext cx="793699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Obecnie pobór opłaty miejscowej jest możliwy, gdy spełnione są warunki</a:t>
            </a:r>
            <a:r>
              <a:rPr lang="pl-PL" sz="2400" b="1" dirty="0">
                <a:solidFill>
                  <a:srgbClr val="002060"/>
                </a:solidFill>
              </a:rPr>
              <a:t> (wszystkie trzy łącznie):</a:t>
            </a:r>
          </a:p>
          <a:p>
            <a:endParaRPr lang="pl-PL" b="1" dirty="0">
              <a:solidFill>
                <a:srgbClr val="002060"/>
              </a:solidFill>
            </a:endParaRPr>
          </a:p>
          <a:p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</a:rPr>
              <a:t>1)  klimatyczne, 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</a:rPr>
              <a:t> 2)  krajobrazowe,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</a:rPr>
              <a:t> 3)  umożliwiające pobyt osób w celach turystycznych,</a:t>
            </a:r>
          </a:p>
          <a:p>
            <a:r>
              <a:rPr lang="pl-PL" sz="2000" b="1" dirty="0">
                <a:solidFill>
                  <a:srgbClr val="002060"/>
                </a:solidFill>
              </a:rPr>
              <a:t>       wypoczynkowych lub szkoleniowych.</a:t>
            </a:r>
          </a:p>
          <a:p>
            <a:endParaRPr lang="pl-PL" sz="3600" dirty="0">
              <a:solidFill>
                <a:schemeClr val="tx2"/>
              </a:solidFill>
            </a:endParaRPr>
          </a:p>
          <a:p>
            <a:pPr algn="ctr"/>
            <a:endParaRPr lang="pl-PL" sz="1600" dirty="0">
              <a:solidFill>
                <a:schemeClr val="bg1"/>
              </a:solidFill>
            </a:endParaRPr>
          </a:p>
          <a:p>
            <a:pPr algn="ctr"/>
            <a:endParaRPr lang="pl-PL" sz="1600" dirty="0">
              <a:solidFill>
                <a:schemeClr val="bg1"/>
              </a:solidFill>
            </a:endParaRP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Minimalne warunki, jakie powinna spełniać miejscowość,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której można pobierać opłatę miejscową, określone zostały </a:t>
            </a: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w rozporządzeniu Rady Ministrów z dnia 18 grudnia 2007 r. </a:t>
            </a:r>
          </a:p>
          <a:p>
            <a:pPr algn="ctr"/>
            <a:r>
              <a:rPr lang="pl-PL" sz="1600" dirty="0">
                <a:solidFill>
                  <a:schemeClr val="bg1"/>
                </a:solidFill>
              </a:rPr>
              <a:t>w sprawie warunków, jakie powinna spełniać miejscowość,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której można pobierać opłatę miejscową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(tj. Dz. U. z 2017 r. poz. 1785; dalej: „rozporządzenie”).</a:t>
            </a:r>
          </a:p>
        </p:txBody>
      </p:sp>
    </p:spTree>
    <p:extLst>
      <p:ext uri="{BB962C8B-B14F-4D97-AF65-F5344CB8AC3E}">
        <p14:creationId xmlns:p14="http://schemas.microsoft.com/office/powerpoint/2010/main" val="196465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90975" y="1843697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002060"/>
                </a:solidFill>
              </a:rPr>
              <a:t>Opłata turystyczna?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800" b="1" dirty="0">
                <a:solidFill>
                  <a:srgbClr val="002060"/>
                </a:solidFill>
              </a:rPr>
              <a:t>Opłata miejscowa?</a:t>
            </a:r>
          </a:p>
        </p:txBody>
      </p:sp>
    </p:spTree>
    <p:extLst>
      <p:ext uri="{BB962C8B-B14F-4D97-AF65-F5344CB8AC3E}">
        <p14:creationId xmlns:p14="http://schemas.microsoft.com/office/powerpoint/2010/main" val="21543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9512" y="713123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Opłata turystyczna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zastępowałaby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opłatę miejscową.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</a:rPr>
              <a:t>Bez zmian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pozostawałyby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przepisy dotyczące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b="1" dirty="0">
                <a:solidFill>
                  <a:srgbClr val="002060"/>
                </a:solidFill>
              </a:rPr>
              <a:t>opłaty uzdrowiskowej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9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7667" y="761732"/>
            <a:ext cx="806866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5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Opłata byłaby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opłatą fakultatywną </a:t>
            </a:r>
            <a:r>
              <a:rPr lang="pl-PL" sz="4400" dirty="0">
                <a:solidFill>
                  <a:srgbClr val="002060"/>
                </a:solidFill>
              </a:rPr>
              <a:t>–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dirty="0">
                <a:solidFill>
                  <a:srgbClr val="002060"/>
                </a:solidFill>
              </a:rPr>
              <a:t>jej wprowadzenie wymagałoby </a:t>
            </a:r>
            <a:r>
              <a:rPr lang="pl-PL" sz="4400" b="1" dirty="0">
                <a:solidFill>
                  <a:srgbClr val="002060"/>
                </a:solidFill>
              </a:rPr>
              <a:t>podjęcia przez radę gminy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uchwały</a:t>
            </a:r>
            <a:r>
              <a:rPr lang="pl-PL" sz="4400" dirty="0">
                <a:solidFill>
                  <a:srgbClr val="002060"/>
                </a:solidFill>
              </a:rPr>
              <a:t> w tej sprawie.</a:t>
            </a:r>
          </a:p>
        </p:txBody>
      </p:sp>
    </p:spTree>
    <p:extLst>
      <p:ext uri="{BB962C8B-B14F-4D97-AF65-F5344CB8AC3E}">
        <p14:creationId xmlns:p14="http://schemas.microsoft.com/office/powerpoint/2010/main" val="314554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79512" y="1053890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b="1" dirty="0">
                <a:solidFill>
                  <a:srgbClr val="002060"/>
                </a:solidFill>
              </a:rPr>
              <a:t>Możliwość wprowadzenia 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opłaty turystycznej 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dotyczyłaby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wszystkich gmin w Polsce, </a:t>
            </a:r>
            <a:br>
              <a:rPr lang="pl-PL" sz="3600" dirty="0">
                <a:solidFill>
                  <a:srgbClr val="002060"/>
                </a:solidFill>
              </a:rPr>
            </a:br>
            <a:r>
              <a:rPr lang="pl-PL" sz="3600" dirty="0">
                <a:solidFill>
                  <a:srgbClr val="002060"/>
                </a:solidFill>
              </a:rPr>
              <a:t>oprócz podjęcia uchwały przez radę gminy,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>
                <a:solidFill>
                  <a:schemeClr val="bg1"/>
                </a:solidFill>
              </a:rPr>
              <a:t>Nie byłoby </a:t>
            </a:r>
            <a:br>
              <a:rPr lang="pl-PL" sz="3600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żadnych innych warunków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dirty="0">
                <a:solidFill>
                  <a:schemeClr val="bg1"/>
                </a:solidFill>
              </a:rPr>
              <a:t>jej wprowadzenia.</a:t>
            </a:r>
          </a:p>
        </p:txBody>
      </p:sp>
    </p:spTree>
    <p:extLst>
      <p:ext uri="{BB962C8B-B14F-4D97-AF65-F5344CB8AC3E}">
        <p14:creationId xmlns:p14="http://schemas.microsoft.com/office/powerpoint/2010/main" val="204599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26172" y="1331257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l-PL" sz="44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b="1" dirty="0">
                <a:solidFill>
                  <a:srgbClr val="002060"/>
                </a:solidFill>
              </a:rPr>
              <a:t>Dochód z opłaty </a:t>
            </a:r>
            <a:br>
              <a:rPr lang="pl-PL" sz="4400" b="1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byłby dochodem </a:t>
            </a:r>
            <a:br>
              <a:rPr lang="pl-PL" sz="4400" b="1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poszczególnych gmin.</a:t>
            </a:r>
          </a:p>
        </p:txBody>
      </p:sp>
    </p:spTree>
    <p:extLst>
      <p:ext uri="{BB962C8B-B14F-4D97-AF65-F5344CB8AC3E}">
        <p14:creationId xmlns:p14="http://schemas.microsoft.com/office/powerpoint/2010/main" val="358247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"/>
            <a:ext cx="9144000" cy="6854171"/>
          </a:xfrm>
          <a:prstGeom prst="rect">
            <a:avLst/>
          </a:prstGeo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79512" y="1565953"/>
            <a:ext cx="8784976" cy="511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Opłata byłaby należna </a:t>
            </a:r>
            <a:br>
              <a:rPr lang="pl-PL" sz="4400" dirty="0">
                <a:solidFill>
                  <a:srgbClr val="002060"/>
                </a:solidFill>
              </a:rPr>
            </a:br>
            <a:r>
              <a:rPr lang="pl-PL" sz="4400" b="1" dirty="0">
                <a:solidFill>
                  <a:srgbClr val="002060"/>
                </a:solidFill>
              </a:rPr>
              <a:t>za każdą rozpoczętą dobę pobytu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4400" dirty="0">
                <a:solidFill>
                  <a:srgbClr val="002060"/>
                </a:solidFill>
              </a:rPr>
              <a:t>w miejscowości, w której opłata będzie obowiązywać.</a:t>
            </a:r>
          </a:p>
        </p:txBody>
      </p:sp>
    </p:spTree>
    <p:extLst>
      <p:ext uri="{BB962C8B-B14F-4D97-AF65-F5344CB8AC3E}">
        <p14:creationId xmlns:p14="http://schemas.microsoft.com/office/powerpoint/2010/main" val="16959021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331</Words>
  <Application>Microsoft Office PowerPoint</Application>
  <PresentationFormat>Pokaz na ekranie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Motyw pakietu Office</vt:lpstr>
      <vt:lpstr>Opłata turystyczna/pobytowa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Brożonowicz Artur</dc:creator>
  <cp:lastModifiedBy>Personalities Personalities</cp:lastModifiedBy>
  <cp:revision>59</cp:revision>
  <dcterms:created xsi:type="dcterms:W3CDTF">2017-04-24T12:04:22Z</dcterms:created>
  <dcterms:modified xsi:type="dcterms:W3CDTF">2018-03-14T10:08:39Z</dcterms:modified>
</cp:coreProperties>
</file>