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72" r:id="rId4"/>
    <p:sldId id="257" r:id="rId5"/>
    <p:sldId id="276" r:id="rId6"/>
    <p:sldId id="285" r:id="rId7"/>
    <p:sldId id="279" r:id="rId8"/>
    <p:sldId id="283" r:id="rId9"/>
    <p:sldId id="282" r:id="rId10"/>
    <p:sldId id="280" r:id="rId11"/>
    <p:sldId id="284" r:id="rId12"/>
    <p:sldId id="264" r:id="rId13"/>
    <p:sldId id="263" r:id="rId14"/>
    <p:sldId id="275" r:id="rId15"/>
    <p:sldId id="266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3" autoAdjust="0"/>
    <p:restoredTop sz="94624" autoAdjust="0"/>
  </p:normalViewPr>
  <p:slideViewPr>
    <p:cSldViewPr snapToGrid="0" snapToObjects="1" showGuides="1">
      <p:cViewPr varScale="1">
        <p:scale>
          <a:sx n="33" d="100"/>
          <a:sy n="33" d="100"/>
        </p:scale>
        <p:origin x="642" y="6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3440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pic" sz="half" idx="13"/>
          </p:nvPr>
        </p:nvSpPr>
        <p:spPr>
          <a:xfrm>
            <a:off x="7048499" y="3000374"/>
            <a:ext cx="10287005" cy="77152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053089" y="5552032"/>
            <a:ext cx="8277822" cy="2611935"/>
          </a:xfrm>
          <a:prstGeom prst="rect">
            <a:avLst/>
          </a:prstGeom>
        </p:spPr>
        <p:txBody>
          <a:bodyPr/>
          <a:lstStyle>
            <a:lvl1pPr defTabSz="583287">
              <a:defRPr sz="11800" b="1" cap="all">
                <a:solidFill>
                  <a:srgbClr val="FFFFFF"/>
                </a:solidFill>
                <a:latin typeface="Exo Bold"/>
                <a:ea typeface="Exo Bold"/>
                <a:cs typeface="Exo Bold"/>
                <a:sym typeface="Exo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7801940" y="3351981"/>
            <a:ext cx="8780120" cy="1707803"/>
          </a:xfrm>
          <a:prstGeom prst="rect">
            <a:avLst/>
          </a:prstGeom>
        </p:spPr>
        <p:txBody>
          <a:bodyPr/>
          <a:lstStyle>
            <a:lvl1pPr defTabSz="583287">
              <a:defRPr sz="11800" b="1" cap="all">
                <a:solidFill>
                  <a:srgbClr val="FFFFFF"/>
                </a:solidFill>
                <a:latin typeface="Exo Bold"/>
                <a:ea typeface="Exo Bold"/>
                <a:cs typeface="Exo Bold"/>
                <a:sym typeface="Exo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pic" sz="quarter" idx="13"/>
          </p:nvPr>
        </p:nvSpPr>
        <p:spPr>
          <a:xfrm>
            <a:off x="12362780" y="3502669"/>
            <a:ext cx="4219282" cy="65097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7801940" y="3502669"/>
            <a:ext cx="4219281" cy="3154417"/>
          </a:xfrm>
          <a:prstGeom prst="rect">
            <a:avLst/>
          </a:prstGeom>
        </p:spPr>
        <p:txBody>
          <a:bodyPr anchor="b"/>
          <a:lstStyle>
            <a:lvl1pPr algn="r">
              <a:defRPr sz="6000" b="1" cap="all">
                <a:solidFill>
                  <a:srgbClr val="101CA0"/>
                </a:solidFill>
                <a:latin typeface="Exo Bold"/>
                <a:ea typeface="Exo Bold"/>
                <a:cs typeface="Exo Bold"/>
                <a:sym typeface="Exo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6749380" y="6767586"/>
            <a:ext cx="5271843" cy="324483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  <a:lvl2pPr marL="0" indent="0">
              <a:spcBef>
                <a:spcPts val="0"/>
              </a:spcBef>
              <a:buSzTx/>
              <a:buNone/>
              <a:defRPr sz="3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2pPr>
            <a:lvl3pPr marL="0" indent="0">
              <a:spcBef>
                <a:spcPts val="0"/>
              </a:spcBef>
              <a:buSzTx/>
              <a:buNone/>
              <a:defRPr sz="3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3pPr>
            <a:lvl4pPr marL="0" indent="0">
              <a:spcBef>
                <a:spcPts val="0"/>
              </a:spcBef>
              <a:buSzTx/>
              <a:buNone/>
              <a:defRPr sz="3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4pPr>
            <a:lvl5pPr marL="0" indent="0">
              <a:spcBef>
                <a:spcPts val="0"/>
              </a:spcBef>
              <a:buSzTx/>
              <a:buNone/>
              <a:defRPr sz="3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7801940" y="3351981"/>
            <a:ext cx="8780120" cy="1707803"/>
          </a:xfrm>
          <a:prstGeom prst="rect">
            <a:avLst/>
          </a:prstGeom>
        </p:spPr>
        <p:txBody>
          <a:bodyPr/>
          <a:lstStyle>
            <a:lvl1pPr defTabSz="583287">
              <a:defRPr sz="11800" b="1" cap="all">
                <a:solidFill>
                  <a:srgbClr val="FFFFFF"/>
                </a:solidFill>
                <a:latin typeface="Exo Bold"/>
                <a:ea typeface="Exo Bold"/>
                <a:cs typeface="Exo Bold"/>
                <a:sym typeface="Exo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7801940" y="5059783"/>
            <a:ext cx="8780120" cy="4972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  <a:lvl2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2pPr>
            <a:lvl3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3pPr>
            <a:lvl4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4pPr>
            <a:lvl5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pic" sz="quarter" idx="13"/>
          </p:nvPr>
        </p:nvSpPr>
        <p:spPr>
          <a:xfrm>
            <a:off x="12362780" y="5059783"/>
            <a:ext cx="4219282" cy="49727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7801940" y="3351981"/>
            <a:ext cx="8780120" cy="1707803"/>
          </a:xfrm>
          <a:prstGeom prst="rect">
            <a:avLst/>
          </a:prstGeom>
        </p:spPr>
        <p:txBody>
          <a:bodyPr/>
          <a:lstStyle>
            <a:lvl1pPr defTabSz="583287">
              <a:defRPr sz="11800" b="1" cap="all">
                <a:solidFill>
                  <a:srgbClr val="FFFFFF"/>
                </a:solidFill>
                <a:latin typeface="Exo Bold"/>
                <a:ea typeface="Exo Bold"/>
                <a:cs typeface="Exo Bold"/>
                <a:sym typeface="Exo Bold"/>
              </a:defRPr>
            </a:lvl1pPr>
          </a:lstStyle>
          <a:p>
            <a:r>
              <a:t>Tekst tytułowy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6226771" y="5059784"/>
            <a:ext cx="5794452" cy="4972724"/>
          </a:xfrm>
          <a:prstGeom prst="rect">
            <a:avLst/>
          </a:prstGeom>
        </p:spPr>
        <p:txBody>
          <a:bodyPr/>
          <a:lstStyle>
            <a:lvl1pPr marL="391884" indent="-391884">
              <a:spcBef>
                <a:spcPts val="4500"/>
              </a:spcBef>
              <a:defRPr sz="32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  <a:lvl2pPr marL="734783" indent="-391884">
              <a:spcBef>
                <a:spcPts val="4500"/>
              </a:spcBef>
              <a:defRPr sz="32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2pPr>
            <a:lvl3pPr marL="1077684" indent="-391884">
              <a:spcBef>
                <a:spcPts val="4500"/>
              </a:spcBef>
              <a:defRPr sz="32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3pPr>
            <a:lvl4pPr marL="1420584" indent="-391884">
              <a:spcBef>
                <a:spcPts val="4500"/>
              </a:spcBef>
              <a:defRPr sz="32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4pPr>
            <a:lvl5pPr marL="1763484" indent="-391884">
              <a:spcBef>
                <a:spcPts val="4500"/>
              </a:spcBef>
              <a:defRPr sz="32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7801940" y="4004964"/>
            <a:ext cx="8780120" cy="5706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  <a:lvl2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2pPr>
            <a:lvl3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3pPr>
            <a:lvl4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4pPr>
            <a:lvl5pPr>
              <a:defRPr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sz="quarter" idx="13"/>
          </p:nvPr>
        </p:nvSpPr>
        <p:spPr>
          <a:xfrm>
            <a:off x="12362780" y="7028780"/>
            <a:ext cx="4219282" cy="29836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sz="quarter" idx="14"/>
          </p:nvPr>
        </p:nvSpPr>
        <p:spPr>
          <a:xfrm>
            <a:off x="12367699" y="3703587"/>
            <a:ext cx="4219281" cy="29836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pic" sz="quarter" idx="15"/>
          </p:nvPr>
        </p:nvSpPr>
        <p:spPr>
          <a:xfrm>
            <a:off x="7801940" y="3703587"/>
            <a:ext cx="4219281" cy="6308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8053089" y="8033370"/>
            <a:ext cx="8277822" cy="55027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  <a:lvl2pPr marL="790221" indent="-345721">
              <a:spcBef>
                <a:spcPts val="0"/>
              </a:spcBef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2pPr>
            <a:lvl3pPr marL="1234720" indent="-345720">
              <a:spcBef>
                <a:spcPts val="0"/>
              </a:spcBef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3pPr>
            <a:lvl4pPr marL="1679219" indent="-345720">
              <a:spcBef>
                <a:spcPts val="0"/>
              </a:spcBef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4pPr>
            <a:lvl5pPr marL="2123720" indent="-345720">
              <a:spcBef>
                <a:spcPts val="0"/>
              </a:spcBef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sz="quarter" idx="13"/>
          </p:nvPr>
        </p:nvSpPr>
        <p:spPr>
          <a:xfrm>
            <a:off x="8053089" y="6219502"/>
            <a:ext cx="8277822" cy="85506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653366" y="1958422"/>
            <a:ext cx="19507201" cy="2499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183" tIns="40183" rIns="40183" bIns="40183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3610166" y="4458252"/>
            <a:ext cx="9550401" cy="87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183" tIns="40183" rIns="40183" bIns="40183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13342" y="10318812"/>
            <a:ext cx="347270" cy="359767"/>
          </a:xfrm>
          <a:prstGeom prst="rect">
            <a:avLst/>
          </a:prstGeom>
          <a:ln w="12700">
            <a:miter lim="400000"/>
          </a:ln>
        </p:spPr>
        <p:txBody>
          <a:bodyPr wrap="none" lIns="40183" tIns="40183" rIns="40183" bIns="40183">
            <a:spAutoFit/>
          </a:bodyPr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543277" marR="0" indent="-54327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87777" marR="0" indent="-54327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432277" marR="0" indent="-54327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76774" marR="0" indent="-543277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21274" marR="0" indent="-543274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65774" marR="0" indent="-543274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10274" marR="0" indent="-543274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4776" marR="0" indent="-543274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99276" marR="0" indent="-543276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h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801203" y="2794423"/>
            <a:ext cx="22639868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1" name="Group 111"/>
          <p:cNvGrpSpPr/>
          <p:nvPr/>
        </p:nvGrpSpPr>
        <p:grpSpPr>
          <a:xfrm>
            <a:off x="787401" y="6789538"/>
            <a:ext cx="22639868" cy="4877530"/>
            <a:chOff x="1" y="0"/>
            <a:chExt cx="22639867" cy="4877528"/>
          </a:xfrm>
        </p:grpSpPr>
        <p:sp>
          <p:nvSpPr>
            <p:cNvPr id="109" name="Shape 109"/>
            <p:cNvSpPr/>
            <p:nvPr/>
          </p:nvSpPr>
          <p:spPr>
            <a:xfrm>
              <a:off x="1" y="-1"/>
              <a:ext cx="22639868" cy="4877530"/>
            </a:xfrm>
            <a:prstGeom prst="rect">
              <a:avLst/>
            </a:prstGeom>
            <a:solidFill>
              <a:srgbClr val="F5A96C"/>
            </a:solidFill>
            <a:ln w="12700" cap="flat">
              <a:noFill/>
              <a:miter lim="400000"/>
            </a:ln>
            <a:effectLst>
              <a:outerShdw blurRad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0183" tIns="40183" rIns="40183" bIns="40183" numCol="1" anchor="ctr">
              <a:noAutofit/>
            </a:bodyPr>
            <a:lstStyle/>
            <a:p>
              <a:pPr defTabSz="821529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1" y="2062030"/>
              <a:ext cx="22639868" cy="753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spAutoFit/>
            </a:bodyPr>
            <a:lstStyle>
              <a:lvl1pPr defTabSz="821529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12" name="Shape 112"/>
          <p:cNvSpPr/>
          <p:nvPr/>
        </p:nvSpPr>
        <p:spPr>
          <a:xfrm>
            <a:off x="801203" y="6781800"/>
            <a:ext cx="22639868" cy="0"/>
          </a:xfrm>
          <a:prstGeom prst="line">
            <a:avLst/>
          </a:prstGeom>
          <a:ln w="25400">
            <a:solidFill>
              <a:srgbClr val="101CA0"/>
            </a:solidFill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5070764" y="728133"/>
            <a:ext cx="17096509" cy="2611935"/>
          </a:xfrm>
          <a:prstGeom prst="rect">
            <a:avLst/>
          </a:prstGeom>
        </p:spPr>
        <p:txBody>
          <a:bodyPr/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t>organizational structure</a:t>
            </a:r>
          </a:p>
        </p:txBody>
      </p:sp>
      <p:pic>
        <p:nvPicPr>
          <p:cNvPr id="114" name="wykres EN-O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2264" y="3636370"/>
            <a:ext cx="19979472" cy="7596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73966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9123996" y="779314"/>
            <a:ext cx="14458803" cy="170780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rPr lang="pl-PL" dirty="0" err="1"/>
              <a:t>pco</a:t>
            </a:r>
            <a:endParaRPr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2355273" y="3934691"/>
            <a:ext cx="9531927" cy="75740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dirty="0"/>
          </a:p>
          <a:p>
            <a:endParaRPr lang="pl-PL" dirty="0"/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id="{FE88D2A9-C7AD-4FB9-86AC-5CE38B0CBD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r="1114"/>
          <a:stretch>
            <a:fillRect/>
          </a:stretch>
        </p:blipFill>
        <p:spPr>
          <a:xfrm>
            <a:off x="6167437" y="5269909"/>
            <a:ext cx="12049125" cy="6238875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FCAC92E-CBAA-4DEC-8DFA-98C47D4F9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37" y="2865080"/>
            <a:ext cx="11892824" cy="233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7357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787401" y="2776339"/>
            <a:ext cx="22639868" cy="8890728"/>
          </a:xfrm>
          <a:prstGeom prst="rect">
            <a:avLst/>
          </a:prstGeom>
          <a:solidFill>
            <a:srgbClr val="101CA0"/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71" name="Group 171"/>
          <p:cNvGrpSpPr/>
          <p:nvPr/>
        </p:nvGrpSpPr>
        <p:grpSpPr>
          <a:xfrm>
            <a:off x="787401" y="6820196"/>
            <a:ext cx="22639869" cy="4877532"/>
            <a:chOff x="0" y="0"/>
            <a:chExt cx="22639867" cy="4877530"/>
          </a:xfrm>
        </p:grpSpPr>
        <p:sp>
          <p:nvSpPr>
            <p:cNvPr id="169" name="Shape 169"/>
            <p:cNvSpPr/>
            <p:nvPr/>
          </p:nvSpPr>
          <p:spPr>
            <a:xfrm>
              <a:off x="0" y="-1"/>
              <a:ext cx="22639869" cy="4877532"/>
            </a:xfrm>
            <a:prstGeom prst="rect">
              <a:avLst/>
            </a:prstGeom>
            <a:solidFill>
              <a:srgbClr val="F5A96C"/>
            </a:solidFill>
            <a:ln w="12700" cap="flat">
              <a:noFill/>
              <a:miter lim="400000"/>
            </a:ln>
            <a:effectLst>
              <a:outerShdw blurRad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0183" tIns="40183" rIns="40183" bIns="40183" numCol="1" anchor="ctr">
              <a:noAutofit/>
            </a:bodyPr>
            <a:lstStyle/>
            <a:p>
              <a: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2062030"/>
              <a:ext cx="22639869" cy="753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spAutoFit/>
            </a:bodyPr>
            <a:lstStyle>
              <a:lvl1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5070764" y="745065"/>
            <a:ext cx="17096509" cy="2611938"/>
          </a:xfrm>
          <a:prstGeom prst="rect">
            <a:avLst/>
          </a:prstGeom>
        </p:spPr>
        <p:txBody>
          <a:bodyPr/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t>  </a:t>
            </a:r>
          </a:p>
        </p:txBody>
      </p:sp>
      <p:pic>
        <p:nvPicPr>
          <p:cNvPr id="173" name="image11-small.png"/>
          <p:cNvPicPr>
            <a:picLocks noChangeAspect="1"/>
          </p:cNvPicPr>
          <p:nvPr/>
        </p:nvPicPr>
        <p:blipFill>
          <a:blip r:embed="rId3">
            <a:extLst/>
          </a:blip>
          <a:srcRect l="26260" r="13360"/>
          <a:stretch>
            <a:fillRect/>
          </a:stretch>
        </p:blipFill>
        <p:spPr>
          <a:xfrm>
            <a:off x="8780842" y="4032382"/>
            <a:ext cx="13314660" cy="4188640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174" name="image1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8441" y="4054021"/>
            <a:ext cx="6219797" cy="414536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sp>
        <p:nvSpPr>
          <p:cNvPr id="175" name="Shape 175"/>
          <p:cNvSpPr/>
          <p:nvPr/>
        </p:nvSpPr>
        <p:spPr>
          <a:xfrm flipV="1">
            <a:off x="2265741" y="8168298"/>
            <a:ext cx="2" cy="1712304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6" name="Shape 176"/>
          <p:cNvSpPr/>
          <p:nvPr/>
        </p:nvSpPr>
        <p:spPr>
          <a:xfrm flipV="1">
            <a:off x="8772374" y="8168298"/>
            <a:ext cx="2" cy="171230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2777065" y="8983829"/>
            <a:ext cx="2345438" cy="55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l"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</a:lstStyle>
          <a:p>
            <a:r>
              <a:t>Lubrański Hall</a:t>
            </a:r>
          </a:p>
        </p:txBody>
      </p:sp>
      <p:sp>
        <p:nvSpPr>
          <p:cNvPr id="178" name="Shape 178"/>
          <p:cNvSpPr/>
          <p:nvPr/>
        </p:nvSpPr>
        <p:spPr>
          <a:xfrm>
            <a:off x="9088848" y="8983829"/>
            <a:ext cx="3558744" cy="55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l"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</a:lstStyle>
          <a:p>
            <a:r>
              <a:t>University Auditorium</a:t>
            </a:r>
          </a:p>
        </p:txBody>
      </p:sp>
      <p:sp>
        <p:nvSpPr>
          <p:cNvPr id="179" name="Shape 179"/>
          <p:cNvSpPr/>
          <p:nvPr/>
        </p:nvSpPr>
        <p:spPr>
          <a:xfrm>
            <a:off x="5070764" y="1502850"/>
            <a:ext cx="17096509" cy="10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183" tIns="40183" rIns="40183" bIns="40183" anchor="ctr">
            <a:normAutofit/>
          </a:bodyPr>
          <a:lstStyle>
            <a:lvl1pPr algn="r">
              <a:defRPr sz="6000" b="1" cap="all">
                <a:solidFill>
                  <a:srgbClr val="101CA0"/>
                </a:solidFill>
                <a:latin typeface="Exo Bold"/>
                <a:ea typeface="Exo Bold"/>
                <a:cs typeface="Exo Bold"/>
                <a:sym typeface="Exo Bold"/>
              </a:defRPr>
            </a:lvl1pPr>
          </a:lstStyle>
          <a:p>
            <a:r>
              <a:t>Halls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787401" y="2776339"/>
            <a:ext cx="22639868" cy="8890728"/>
          </a:xfrm>
          <a:prstGeom prst="rect">
            <a:avLst/>
          </a:prstGeom>
          <a:solidFill>
            <a:srgbClr val="101CA0"/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56" name="Group 156"/>
          <p:cNvGrpSpPr/>
          <p:nvPr/>
        </p:nvGrpSpPr>
        <p:grpSpPr>
          <a:xfrm>
            <a:off x="787401" y="6820196"/>
            <a:ext cx="22639869" cy="4877532"/>
            <a:chOff x="0" y="0"/>
            <a:chExt cx="22639867" cy="4877530"/>
          </a:xfrm>
        </p:grpSpPr>
        <p:sp>
          <p:nvSpPr>
            <p:cNvPr id="154" name="Shape 154"/>
            <p:cNvSpPr/>
            <p:nvPr/>
          </p:nvSpPr>
          <p:spPr>
            <a:xfrm>
              <a:off x="0" y="-1"/>
              <a:ext cx="22639869" cy="4877532"/>
            </a:xfrm>
            <a:prstGeom prst="rect">
              <a:avLst/>
            </a:prstGeom>
            <a:solidFill>
              <a:srgbClr val="F5A96C"/>
            </a:solidFill>
            <a:ln w="12700" cap="flat">
              <a:noFill/>
              <a:miter lim="400000"/>
            </a:ln>
            <a:effectLst>
              <a:outerShdw blurRad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0183" tIns="40183" rIns="40183" bIns="40183" numCol="1" anchor="ctr">
              <a:noAutofit/>
            </a:bodyPr>
            <a:lstStyle/>
            <a:p>
              <a: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0" y="2062030"/>
              <a:ext cx="22639869" cy="753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spAutoFit/>
            </a:bodyPr>
            <a:lstStyle>
              <a:lvl1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157" name="image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6918" y="4114800"/>
            <a:ext cx="6176614" cy="4114837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158" name="image9.jpeg"/>
          <p:cNvPicPr>
            <a:picLocks noChangeAspect="1"/>
          </p:cNvPicPr>
          <p:nvPr/>
        </p:nvPicPr>
        <p:blipFill>
          <a:blip r:embed="rId4">
            <a:extLst/>
          </a:blip>
          <a:srcRect l="4133" t="4169" r="15016" b="4168"/>
          <a:stretch>
            <a:fillRect/>
          </a:stretch>
        </p:blipFill>
        <p:spPr>
          <a:xfrm>
            <a:off x="8875514" y="4076717"/>
            <a:ext cx="6505904" cy="4145274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159" name="image10.jpeg"/>
          <p:cNvPicPr>
            <a:picLocks noChangeAspect="1"/>
          </p:cNvPicPr>
          <p:nvPr/>
        </p:nvPicPr>
        <p:blipFill>
          <a:blip r:embed="rId5">
            <a:extLst/>
          </a:blip>
          <a:srcRect b="2391"/>
          <a:stretch>
            <a:fillRect/>
          </a:stretch>
        </p:blipFill>
        <p:spPr>
          <a:xfrm>
            <a:off x="15740826" y="4048778"/>
            <a:ext cx="6388990" cy="4201424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sp>
        <p:nvSpPr>
          <p:cNvPr id="160" name="Shape 160"/>
          <p:cNvSpPr/>
          <p:nvPr/>
        </p:nvSpPr>
        <p:spPr>
          <a:xfrm flipV="1">
            <a:off x="8861447" y="8155598"/>
            <a:ext cx="2" cy="171230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9368539" y="8983829"/>
            <a:ext cx="4384092" cy="55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l"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</a:lstStyle>
          <a:p>
            <a:r>
              <a:t>Grand Hall of the Town Hall</a:t>
            </a:r>
          </a:p>
        </p:txBody>
      </p:sp>
      <p:sp>
        <p:nvSpPr>
          <p:cNvPr id="162" name="Shape 162"/>
          <p:cNvSpPr/>
          <p:nvPr/>
        </p:nvSpPr>
        <p:spPr>
          <a:xfrm flipV="1">
            <a:off x="2282848" y="8155598"/>
            <a:ext cx="2" cy="1712304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2764539" y="8983829"/>
            <a:ext cx="2241957" cy="550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>
            <a:lvl1pPr algn="l"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lvl1pPr>
          </a:lstStyle>
          <a:p>
            <a:r>
              <a:t>PIF Earth Hall</a:t>
            </a:r>
          </a:p>
        </p:txBody>
      </p:sp>
      <p:sp>
        <p:nvSpPr>
          <p:cNvPr id="164" name="Shape 164"/>
          <p:cNvSpPr/>
          <p:nvPr/>
        </p:nvSpPr>
        <p:spPr>
          <a:xfrm flipV="1">
            <a:off x="15732670" y="8282598"/>
            <a:ext cx="2" cy="171230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6239760" y="8748879"/>
            <a:ext cx="4464814" cy="102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0183" tIns="40183" rIns="40183" bIns="40183" anchor="ctr">
            <a:spAutoFit/>
          </a:bodyPr>
          <a:lstStyle/>
          <a:p>
            <a:pPr algn="l"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pPr>
            <a:r>
              <a:t>Great Chamber </a:t>
            </a:r>
          </a:p>
          <a:p>
            <a:pPr algn="l">
              <a:defRPr sz="2800">
                <a:solidFill>
                  <a:srgbClr val="101CA0"/>
                </a:solidFill>
                <a:latin typeface="Exo Regular"/>
                <a:ea typeface="Exo Regular"/>
                <a:cs typeface="Exo Regular"/>
                <a:sym typeface="Exo Regular"/>
              </a:defRPr>
            </a:pPr>
            <a:r>
              <a:t>in the Culture Centre Zamek</a:t>
            </a:r>
          </a:p>
        </p:txBody>
      </p:sp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5070764" y="745065"/>
            <a:ext cx="17096509" cy="2611938"/>
          </a:xfrm>
          <a:prstGeom prst="rect">
            <a:avLst/>
          </a:prstGeom>
        </p:spPr>
        <p:txBody>
          <a:bodyPr/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t>Halls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5215566" y="728133"/>
            <a:ext cx="17096511" cy="2611935"/>
          </a:xfrm>
          <a:prstGeom prst="rect">
            <a:avLst/>
          </a:prstGeom>
        </p:spPr>
        <p:txBody>
          <a:bodyPr/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rPr lang="pl-PL" dirty="0"/>
              <a:t>ATTRACTIONS</a:t>
            </a:r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5215565" y="3657601"/>
            <a:ext cx="15427707" cy="7786254"/>
          </a:xfrm>
        </p:spPr>
        <p:txBody>
          <a:bodyPr/>
          <a:lstStyle/>
          <a:p>
            <a:r>
              <a:rPr lang="en-US" dirty="0"/>
              <a:t>special offer for the Congress guests</a:t>
            </a:r>
            <a:r>
              <a:rPr lang="pl-PL" dirty="0"/>
              <a:t> in </a:t>
            </a:r>
            <a:r>
              <a:rPr lang="pl-PL" dirty="0" err="1"/>
              <a:t>Poznań’s</a:t>
            </a:r>
            <a:r>
              <a:rPr lang="pl-PL" dirty="0"/>
              <a:t> </a:t>
            </a:r>
            <a:r>
              <a:rPr lang="en-US" dirty="0"/>
              <a:t>museums, libraries and archives</a:t>
            </a:r>
          </a:p>
          <a:p>
            <a:r>
              <a:rPr lang="en-US" dirty="0"/>
              <a:t>tours and trips</a:t>
            </a:r>
          </a:p>
          <a:p>
            <a:r>
              <a:rPr lang="en-US" dirty="0"/>
              <a:t>cultural program</a:t>
            </a:r>
          </a:p>
        </p:txBody>
      </p:sp>
    </p:spTree>
    <p:extLst>
      <p:ext uri="{BB962C8B-B14F-4D97-AF65-F5344CB8AC3E}">
        <p14:creationId xmlns:p14="http://schemas.microsoft.com/office/powerpoint/2010/main" val="264262371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787401" y="2710292"/>
            <a:ext cx="22639868" cy="8890728"/>
          </a:xfrm>
          <a:prstGeom prst="rect">
            <a:avLst/>
          </a:prstGeom>
          <a:solidFill>
            <a:srgbClr val="101CA0"/>
          </a:solidFill>
          <a:ln w="12700"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0183" tIns="40183" rIns="40183" bIns="40183" anchor="ctr"/>
          <a:lstStyle/>
          <a:p>
            <a: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5070764" y="1502850"/>
            <a:ext cx="17096509" cy="10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183" tIns="40183" rIns="40183" bIns="40183" anchor="ctr">
            <a:normAutofit/>
          </a:bodyPr>
          <a:lstStyle>
            <a:lvl1pPr algn="r">
              <a:defRPr sz="6000" b="1" cap="all">
                <a:solidFill>
                  <a:srgbClr val="101CA0"/>
                </a:solidFill>
                <a:latin typeface="Exo Bold"/>
                <a:ea typeface="Exo Bold"/>
                <a:cs typeface="Exo Bold"/>
                <a:sym typeface="Exo Bold"/>
              </a:defRPr>
            </a:lvl1pPr>
          </a:lstStyle>
          <a:p>
            <a:r>
              <a:t>website</a:t>
            </a:r>
          </a:p>
        </p:txBody>
      </p:sp>
      <p:sp>
        <p:nvSpPr>
          <p:cNvPr id="188" name="Shape 188"/>
          <p:cNvSpPr/>
          <p:nvPr/>
        </p:nvSpPr>
        <p:spPr>
          <a:xfrm>
            <a:off x="399471" y="2650801"/>
            <a:ext cx="23027797" cy="912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0183" tIns="40183" rIns="40183" bIns="40183" anchor="ctr">
            <a:spAutoFit/>
          </a:bodyPr>
          <a:lstStyle>
            <a:lvl1pPr>
              <a:defRPr sz="5400">
                <a:solidFill>
                  <a:srgbClr val="F2F2F2"/>
                </a:solidFill>
                <a:latin typeface="Exo ExtraBold"/>
                <a:ea typeface="Exo ExtraBold"/>
                <a:cs typeface="Exo ExtraBold"/>
                <a:sym typeface="Exo ExtraBold"/>
              </a:defRPr>
            </a:lvl1pPr>
          </a:lstStyle>
          <a:p>
            <a:r>
              <a:rPr b="1" dirty="0"/>
              <a:t>www.ichs2020poznan.pl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449" y="3960387"/>
            <a:ext cx="16261772" cy="714239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94302" y="387928"/>
            <a:ext cx="19269308" cy="2406496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pPr algn="ctr"/>
            <a:r>
              <a:rPr lang="en-US" sz="5400" dirty="0"/>
              <a:t>International congresses of Historical sciences</a:t>
            </a:r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2520176" y="2794424"/>
            <a:ext cx="19157795" cy="88988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</a:t>
            </a:r>
            <a:r>
              <a:rPr lang="pl-PL" dirty="0"/>
              <a:t>he </a:t>
            </a:r>
            <a:r>
              <a:rPr lang="en-US" dirty="0"/>
              <a:t>Congresses take place every 5 years in different parts of the world.</a:t>
            </a:r>
            <a:endParaRPr lang="pl-PL" dirty="0"/>
          </a:p>
          <a:p>
            <a:r>
              <a:rPr lang="pl-PL" dirty="0"/>
              <a:t>International </a:t>
            </a:r>
            <a:r>
              <a:rPr lang="en-US" dirty="0"/>
              <a:t>Committee of Historical Sciences/</a:t>
            </a:r>
            <a:r>
              <a:rPr lang="fr-FR" dirty="0"/>
              <a:t>Comité International des Sciences Historiques</a:t>
            </a:r>
            <a:r>
              <a:rPr lang="pl-PL" dirty="0"/>
              <a:t> (CISH) (</a:t>
            </a:r>
            <a:r>
              <a:rPr lang="pl-PL" dirty="0">
                <a:hlinkClick r:id="rId3"/>
              </a:rPr>
              <a:t>www.cish.org</a:t>
            </a:r>
            <a:r>
              <a:rPr lang="pl-PL" dirty="0"/>
              <a:t>)</a:t>
            </a:r>
          </a:p>
          <a:p>
            <a:r>
              <a:rPr lang="pl-PL" dirty="0"/>
              <a:t>T</a:t>
            </a:r>
            <a:r>
              <a:rPr lang="en-US" dirty="0"/>
              <a:t>he association of historians from all over the world</a:t>
            </a:r>
            <a:r>
              <a:rPr lang="pl-PL" dirty="0"/>
              <a:t>, </a:t>
            </a:r>
            <a:r>
              <a:rPr lang="en-US" dirty="0"/>
              <a:t>established in Geneva in 1926.</a:t>
            </a:r>
            <a:endParaRPr lang="pl-PL" dirty="0"/>
          </a:p>
          <a:p>
            <a:r>
              <a:rPr lang="en-US" dirty="0"/>
              <a:t>It is composed of national committees, international organizations devoted to research in all areas of historical study and affiliated commissions.</a:t>
            </a:r>
            <a:endParaRPr lang="pl-PL" dirty="0"/>
          </a:p>
          <a:p>
            <a:r>
              <a:rPr lang="pl-PL" dirty="0"/>
              <a:t>The First International </a:t>
            </a:r>
            <a:r>
              <a:rPr lang="en-US" dirty="0"/>
              <a:t>Congress of Historical Sciences </a:t>
            </a:r>
            <a:r>
              <a:rPr lang="pl-PL" dirty="0"/>
              <a:t>– 1900 in Paris.</a:t>
            </a:r>
          </a:p>
          <a:p>
            <a:r>
              <a:rPr lang="en-US" dirty="0"/>
              <a:t>I</a:t>
            </a:r>
            <a:r>
              <a:rPr lang="pl-PL" dirty="0"/>
              <a:t>t i</a:t>
            </a:r>
            <a:r>
              <a:rPr lang="en-US" dirty="0"/>
              <a:t>s the biggest world meeting of the international community of historians</a:t>
            </a:r>
            <a:r>
              <a:rPr lang="pl-PL" dirty="0"/>
              <a:t> and the </a:t>
            </a:r>
            <a:r>
              <a:rPr lang="en-US" dirty="0"/>
              <a:t>best opportunity to present and discuss the most topical themes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11938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5056094" y="779314"/>
            <a:ext cx="18526705" cy="17078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pPr algn="ctr"/>
            <a:r>
              <a:rPr lang="en-US" dirty="0"/>
              <a:t>International congress of Historical sciences 1933</a:t>
            </a:r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2355273" y="3934691"/>
            <a:ext cx="10691187" cy="7574093"/>
          </a:xfrm>
        </p:spPr>
        <p:txBody>
          <a:bodyPr>
            <a:normAutofit/>
          </a:bodyPr>
          <a:lstStyle/>
          <a:p>
            <a:r>
              <a:rPr lang="en-US" sz="3600" dirty="0"/>
              <a:t>So far, in Poland, the Congress was held only once, in 1933 in Warsaw</a:t>
            </a:r>
            <a:r>
              <a:rPr lang="pl-PL" dirty="0"/>
              <a:t>.</a:t>
            </a:r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8075"/>
          <a:stretch>
            <a:fillRect/>
          </a:stretch>
        </p:blipFill>
        <p:spPr>
          <a:xfrm>
            <a:off x="14508386" y="2794423"/>
            <a:ext cx="7411813" cy="8735347"/>
          </a:xfrm>
        </p:spPr>
      </p:pic>
    </p:spTree>
    <p:extLst>
      <p:ext uri="{BB962C8B-B14F-4D97-AF65-F5344CB8AC3E}">
        <p14:creationId xmlns:p14="http://schemas.microsoft.com/office/powerpoint/2010/main" val="130305258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801203" y="2794423"/>
            <a:ext cx="22639868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1" name="Group 111"/>
          <p:cNvGrpSpPr/>
          <p:nvPr/>
        </p:nvGrpSpPr>
        <p:grpSpPr>
          <a:xfrm>
            <a:off x="787401" y="6789538"/>
            <a:ext cx="22639868" cy="4877530"/>
            <a:chOff x="1" y="0"/>
            <a:chExt cx="22639867" cy="4877528"/>
          </a:xfrm>
        </p:grpSpPr>
        <p:sp>
          <p:nvSpPr>
            <p:cNvPr id="109" name="Shape 109"/>
            <p:cNvSpPr/>
            <p:nvPr/>
          </p:nvSpPr>
          <p:spPr>
            <a:xfrm>
              <a:off x="1" y="-1"/>
              <a:ext cx="22639868" cy="4877530"/>
            </a:xfrm>
            <a:prstGeom prst="rect">
              <a:avLst/>
            </a:prstGeom>
            <a:solidFill>
              <a:srgbClr val="F5A96C"/>
            </a:solidFill>
            <a:ln w="12700" cap="flat">
              <a:noFill/>
              <a:miter lim="400000"/>
            </a:ln>
            <a:effectLst>
              <a:outerShdw blurRad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40183" tIns="40183" rIns="40183" bIns="40183" numCol="1" anchor="ctr">
              <a:noAutofit/>
            </a:bodyPr>
            <a:lstStyle/>
            <a:p>
              <a:pPr defTabSz="821529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x="1" y="2062030"/>
              <a:ext cx="22639868" cy="753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0183" tIns="40183" rIns="40183" bIns="40183" numCol="1" anchor="ctr">
              <a:spAutoFit/>
            </a:bodyPr>
            <a:lstStyle>
              <a:lvl1pPr defTabSz="821529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12" name="Shape 112"/>
          <p:cNvSpPr/>
          <p:nvPr/>
        </p:nvSpPr>
        <p:spPr>
          <a:xfrm>
            <a:off x="801203" y="6781800"/>
            <a:ext cx="22639868" cy="0"/>
          </a:xfrm>
          <a:prstGeom prst="line">
            <a:avLst/>
          </a:prstGeom>
          <a:ln w="25400">
            <a:solidFill>
              <a:srgbClr val="101CA0"/>
            </a:solidFill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5070764" y="728133"/>
            <a:ext cx="17096509" cy="2611935"/>
          </a:xfrm>
          <a:prstGeom prst="rect">
            <a:avLst/>
          </a:prstGeom>
        </p:spPr>
        <p:txBody>
          <a:bodyPr/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t>organizational structure</a:t>
            </a:r>
          </a:p>
        </p:txBody>
      </p:sp>
      <p:pic>
        <p:nvPicPr>
          <p:cNvPr id="114" name="wykres EN-OK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-1009" t="-3" r="-827" b="39341"/>
          <a:stretch/>
        </p:blipFill>
        <p:spPr>
          <a:xfrm>
            <a:off x="2202264" y="3636370"/>
            <a:ext cx="19944000" cy="460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69CF8-7C6C-482B-ADD8-1216FE14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746" y="8252106"/>
            <a:ext cx="9614092" cy="211567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322618" y="779314"/>
            <a:ext cx="19260181" cy="170780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rPr lang="pl-PL" dirty="0"/>
              <a:t>LETTERS OF SUPPORT</a:t>
            </a:r>
            <a:endParaRPr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2355273" y="3934691"/>
            <a:ext cx="9531927" cy="7574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N</a:t>
            </a:r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6930BAC7-6278-4ECA-9D4C-81DA36E013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34DC2E9-58C4-40E3-818F-C4015A2D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20" y="2794976"/>
            <a:ext cx="6164516" cy="87138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D053501-7DC0-4E6A-A4EA-B0D231C0C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264" y="2794976"/>
            <a:ext cx="6164516" cy="87138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A6FF397-7FBD-416D-B8AE-7E80024FB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0" y="2824313"/>
            <a:ext cx="6123007" cy="86551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CB378A7-2461-42B5-90CE-A24E61DE1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7578" y="2853650"/>
            <a:ext cx="6164516" cy="87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4938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402" t="7760" r="18391" b="70220"/>
          <a:stretch/>
        </p:blipFill>
        <p:spPr>
          <a:xfrm>
            <a:off x="4198531" y="4463345"/>
            <a:ext cx="16673566" cy="5356680"/>
          </a:xfrm>
          <a:prstGeom prst="rect">
            <a:avLst/>
          </a:prstGeom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5215566" y="728133"/>
            <a:ext cx="18367234" cy="2611935"/>
          </a:xfrm>
          <a:prstGeom prst="rect">
            <a:avLst/>
          </a:prstGeom>
        </p:spPr>
        <p:txBody>
          <a:bodyPr/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rPr lang="pl-PL" dirty="0"/>
              <a:t>OPŁATY REJESTRACYJNE</a:t>
            </a:r>
            <a:endParaRPr lang="en-US" dirty="0"/>
          </a:p>
        </p:txBody>
      </p:sp>
      <p:sp>
        <p:nvSpPr>
          <p:cNvPr id="147" name="Shape 147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02565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9123996" y="779314"/>
            <a:ext cx="14458803" cy="170780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rPr lang="pl-PL" dirty="0"/>
              <a:t>JINAN 2015</a:t>
            </a:r>
            <a:endParaRPr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646113" y="3934691"/>
            <a:ext cx="10756993" cy="7574093"/>
          </a:xfrm>
        </p:spPr>
        <p:txBody>
          <a:bodyPr>
            <a:normAutofit/>
          </a:bodyPr>
          <a:lstStyle/>
          <a:p>
            <a:r>
              <a:rPr lang="en-US" sz="3600" dirty="0"/>
              <a:t>Presenting the candidacy </a:t>
            </a:r>
            <a:r>
              <a:rPr lang="pl-PL" sz="3600" dirty="0"/>
              <a:t>of Poznań:</a:t>
            </a:r>
            <a:br>
              <a:rPr lang="pl-PL" sz="3600" dirty="0"/>
            </a:br>
            <a:r>
              <a:rPr lang="pl-PL" sz="3600" dirty="0"/>
              <a:t>Prof. Ewa Domańska and Prof. Tomasz Schramm</a:t>
            </a:r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" name="Symbol zastępczy obrazu 14">
            <a:extLst>
              <a:ext uri="{FF2B5EF4-FFF2-40B4-BE49-F238E27FC236}">
                <a16:creationId xmlns:a16="http://schemas.microsoft.com/office/drawing/2014/main" id="{14BA9DB2-6727-4B27-84CC-5E4ECC841A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0" b="8080"/>
          <a:stretch>
            <a:fillRect/>
          </a:stretch>
        </p:blipFill>
        <p:spPr>
          <a:xfrm>
            <a:off x="12192000" y="2794424"/>
            <a:ext cx="11241088" cy="8715375"/>
          </a:xfrm>
        </p:spPr>
      </p:pic>
    </p:spTree>
    <p:extLst>
      <p:ext uri="{BB962C8B-B14F-4D97-AF65-F5344CB8AC3E}">
        <p14:creationId xmlns:p14="http://schemas.microsoft.com/office/powerpoint/2010/main" val="70691968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9123996" y="779314"/>
            <a:ext cx="14458803" cy="170780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rPr lang="pl-PL" dirty="0"/>
              <a:t>Jinan 2015</a:t>
            </a:r>
            <a:endParaRPr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E2E8A55-4274-4912-BAE9-5559D9030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7" b="11743"/>
          <a:stretch/>
        </p:blipFill>
        <p:spPr>
          <a:xfrm>
            <a:off x="2051775" y="2794423"/>
            <a:ext cx="8256495" cy="8714359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801201" y="2794423"/>
            <a:ext cx="11086000" cy="871436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D66A2360-89C5-4600-849C-BD6224B547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5099"/>
          <a:stretch>
            <a:fillRect/>
          </a:stretch>
        </p:blipFill>
        <p:spPr>
          <a:xfrm>
            <a:off x="11567155" y="2794424"/>
            <a:ext cx="11241088" cy="8715375"/>
          </a:xfrm>
        </p:spPr>
      </p:pic>
    </p:spTree>
    <p:extLst>
      <p:ext uri="{BB962C8B-B14F-4D97-AF65-F5344CB8AC3E}">
        <p14:creationId xmlns:p14="http://schemas.microsoft.com/office/powerpoint/2010/main" val="306061503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9123996" y="779314"/>
            <a:ext cx="14458803" cy="170780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821529">
              <a:defRPr sz="6000">
                <a:solidFill>
                  <a:srgbClr val="101CA0"/>
                </a:solidFill>
              </a:defRPr>
            </a:lvl1pPr>
          </a:lstStyle>
          <a:p>
            <a:r>
              <a:rPr lang="pl-PL" dirty="0"/>
              <a:t>Jinan 2015</a:t>
            </a:r>
            <a:endParaRPr dirty="0"/>
          </a:p>
        </p:txBody>
      </p:sp>
      <p:sp>
        <p:nvSpPr>
          <p:cNvPr id="2" name="Symbol zastępczy tekstu 1"/>
          <p:cNvSpPr>
            <a:spLocks noGrp="1"/>
          </p:cNvSpPr>
          <p:nvPr>
            <p:ph type="body" sz="quarter" idx="1"/>
          </p:nvPr>
        </p:nvSpPr>
        <p:spPr>
          <a:xfrm>
            <a:off x="1057835" y="3934691"/>
            <a:ext cx="9843247" cy="7574093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On August 29, 2015, at the XXII International Congress of Historical Studies in Jinan (China), the General Assembly of ICHS elected </a:t>
            </a:r>
            <a:r>
              <a:rPr lang="en-US" sz="3600" dirty="0" err="1"/>
              <a:t>Poznań</a:t>
            </a:r>
            <a:r>
              <a:rPr lang="en-US" sz="3600" dirty="0"/>
              <a:t> for the host of the XXIII Congress in 2020</a:t>
            </a:r>
            <a:r>
              <a:rPr lang="pl-PL" sz="3600" dirty="0"/>
              <a:t>.</a:t>
            </a:r>
          </a:p>
          <a:p>
            <a:endParaRPr lang="pl-PL" dirty="0"/>
          </a:p>
        </p:txBody>
      </p:sp>
      <p:sp>
        <p:nvSpPr>
          <p:cNvPr id="183" name="Shape 183"/>
          <p:cNvSpPr/>
          <p:nvPr/>
        </p:nvSpPr>
        <p:spPr>
          <a:xfrm>
            <a:off x="801200" y="2794423"/>
            <a:ext cx="22781600" cy="1"/>
          </a:xfrm>
          <a:prstGeom prst="line">
            <a:avLst/>
          </a:prstGeom>
          <a:ln w="25400">
            <a:solidFill>
              <a:srgbClr val="101CA0"/>
            </a:solidFill>
            <a:custDash>
              <a:ds d="200000" sp="200000"/>
            </a:custDash>
            <a:miter lim="400000"/>
          </a:ln>
          <a:effectLst>
            <a:outerShdw blurRad="127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21043" r="4669" b="13366"/>
          <a:stretch/>
        </p:blipFill>
        <p:spPr>
          <a:xfrm>
            <a:off x="11534234" y="3386483"/>
            <a:ext cx="12011453" cy="7675957"/>
          </a:xfrm>
        </p:spPr>
      </p:pic>
    </p:spTree>
    <p:extLst>
      <p:ext uri="{BB962C8B-B14F-4D97-AF65-F5344CB8AC3E}">
        <p14:creationId xmlns:p14="http://schemas.microsoft.com/office/powerpoint/2010/main" val="236661594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0183" tIns="40183" rIns="40183" bIns="4018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0183" tIns="40183" rIns="40183" bIns="4018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0183" tIns="40183" rIns="40183" bIns="4018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0183" tIns="40183" rIns="40183" bIns="4018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254</Words>
  <Application>Microsoft Office PowerPoint</Application>
  <PresentationFormat>Niestandardowy</PresentationFormat>
  <Paragraphs>39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Exo Bold</vt:lpstr>
      <vt:lpstr>Exo ExtraBold</vt:lpstr>
      <vt:lpstr>Exo Regular</vt:lpstr>
      <vt:lpstr>Helvetica Light</vt:lpstr>
      <vt:lpstr>Helvetica Neue</vt:lpstr>
      <vt:lpstr>White</vt:lpstr>
      <vt:lpstr>Prezentacja programu PowerPoint</vt:lpstr>
      <vt:lpstr>International congresses of Historical sciences</vt:lpstr>
      <vt:lpstr>International congress of Historical sciences 1933</vt:lpstr>
      <vt:lpstr>organizational structure</vt:lpstr>
      <vt:lpstr>LETTERS OF SUPPORT</vt:lpstr>
      <vt:lpstr>OPŁATY REJESTRACYJNE</vt:lpstr>
      <vt:lpstr>JINAN 2015</vt:lpstr>
      <vt:lpstr>Jinan 2015</vt:lpstr>
      <vt:lpstr>Jinan 2015</vt:lpstr>
      <vt:lpstr>organizational structure</vt:lpstr>
      <vt:lpstr>pco</vt:lpstr>
      <vt:lpstr>  </vt:lpstr>
      <vt:lpstr>Halls</vt:lpstr>
      <vt:lpstr>ATTRACTIONS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Karolina Filipowska</dc:creator>
  <cp:lastModifiedBy>Personalities Personalities</cp:lastModifiedBy>
  <cp:revision>52</cp:revision>
  <dcterms:modified xsi:type="dcterms:W3CDTF">2018-03-16T17:12:32Z</dcterms:modified>
</cp:coreProperties>
</file>